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Roboto" panose="02000000000000000000" pitchFamily="2" charset="0"/>
      <p:regular r:id="rId11"/>
      <p:italic r:id="rId12"/>
    </p:embeddedFont>
    <p:embeddedFont>
      <p:font typeface="Roboto Mono" panose="00000009000000000000" pitchFamily="49"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507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6" y="1571533"/>
            <a:ext cx="7415927" cy="1856515"/>
          </a:xfrm>
          <a:prstGeom prst="rect">
            <a:avLst/>
          </a:prstGeom>
          <a:noFill/>
          <a:ln/>
        </p:spPr>
        <p:txBody>
          <a:bodyPr wrap="square" lIns="0" tIns="0" rIns="0" bIns="0" rtlCol="0" anchor="t"/>
          <a:lstStyle/>
          <a:p>
            <a:pPr marL="0" indent="0">
              <a:buNone/>
            </a:pPr>
            <a:r>
              <a:rPr lang="en-US" sz="6700" kern="0" spc="-201" dirty="0">
                <a:solidFill>
                  <a:srgbClr val="FFFFFF"/>
                </a:solidFill>
                <a:latin typeface="Roboto Mono" pitchFamily="34" charset="0"/>
                <a:ea typeface="Roboto Mono" pitchFamily="34" charset="-122"/>
                <a:cs typeface="Roboto Mono" pitchFamily="34" charset="-120"/>
              </a:rPr>
              <a:t>Rahik Car Shop </a:t>
            </a:r>
            <a:r>
              <a:rPr lang="en-US" sz="4000" kern="0" spc="-201" dirty="0">
                <a:solidFill>
                  <a:srgbClr val="FFFFFF"/>
                </a:solidFill>
                <a:latin typeface="Roboto Mono" pitchFamily="34" charset="0"/>
                <a:ea typeface="Roboto Mono" pitchFamily="34" charset="-122"/>
                <a:cs typeface="Roboto Mono" pitchFamily="34" charset="-120"/>
              </a:rPr>
              <a:t>E-commerce Website</a:t>
            </a:r>
            <a:endParaRPr lang="en-US" sz="4000" dirty="0"/>
          </a:p>
        </p:txBody>
      </p:sp>
      <p:sp>
        <p:nvSpPr>
          <p:cNvPr id="4" name="Text 1"/>
          <p:cNvSpPr/>
          <p:nvPr/>
        </p:nvSpPr>
        <p:spPr>
          <a:xfrm>
            <a:off x="6350437" y="3961924"/>
            <a:ext cx="7415927" cy="1580198"/>
          </a:xfrm>
          <a:prstGeom prst="rect">
            <a:avLst/>
          </a:prstGeom>
          <a:noFill/>
          <a:ln/>
        </p:spPr>
        <p:txBody>
          <a:bodyPr wrap="square" lIns="0" tIns="0" rIns="0" bIns="0" rtlCol="0" anchor="t"/>
          <a:lstStyle/>
          <a:p>
            <a:pPr marL="0" indent="0">
              <a:lnSpc>
                <a:spcPts val="3100"/>
              </a:lnSpc>
              <a:buNone/>
            </a:pPr>
            <a:r>
              <a:rPr lang="en-US" sz="1900" kern="0" spc="-19" dirty="0">
                <a:solidFill>
                  <a:srgbClr val="E5E0DF"/>
                </a:solidFill>
                <a:latin typeface="Roboto" pitchFamily="34" charset="0"/>
                <a:ea typeface="Roboto" pitchFamily="34" charset="-122"/>
                <a:cs typeface="Roboto" pitchFamily="34" charset="-120"/>
              </a:rPr>
              <a:t>My Car Shop is a comprehensive e-commerce website designed to revolutionize the car buying experience for customers. The website offers a seamless and intuitive platform for users to browse, purchase, and manage their dream cars.</a:t>
            </a:r>
            <a:endParaRPr lang="en-US" sz="1900" dirty="0"/>
          </a:p>
        </p:txBody>
      </p:sp>
      <p:sp>
        <p:nvSpPr>
          <p:cNvPr id="7" name="Text 3"/>
          <p:cNvSpPr/>
          <p:nvPr/>
        </p:nvSpPr>
        <p:spPr>
          <a:xfrm>
            <a:off x="6350437" y="6609874"/>
            <a:ext cx="4260201" cy="1307492"/>
          </a:xfrm>
          <a:prstGeom prst="rect">
            <a:avLst/>
          </a:prstGeom>
          <a:noFill/>
          <a:ln/>
        </p:spPr>
        <p:txBody>
          <a:bodyPr wrap="none" lIns="0" tIns="0" rIns="0" bIns="0" rtlCol="0" anchor="t"/>
          <a:lstStyle/>
          <a:p>
            <a:pPr marL="0" indent="0" algn="l">
              <a:lnSpc>
                <a:spcPts val="3400"/>
              </a:lnSpc>
              <a:buNone/>
            </a:pPr>
            <a:r>
              <a:rPr lang="en-US" sz="2400" b="1" kern="0" spc="-19" dirty="0">
                <a:solidFill>
                  <a:srgbClr val="E5E0DF"/>
                </a:solidFill>
                <a:latin typeface="Roboto" pitchFamily="34" charset="0"/>
                <a:ea typeface="Roboto" pitchFamily="34" charset="-122"/>
                <a:cs typeface="Roboto" pitchFamily="34" charset="-120"/>
              </a:rPr>
              <a:t>Md Rahik</a:t>
            </a:r>
          </a:p>
          <a:p>
            <a:pPr marL="0" indent="0" algn="l">
              <a:lnSpc>
                <a:spcPts val="3400"/>
              </a:lnSpc>
              <a:buNone/>
            </a:pPr>
            <a:r>
              <a:rPr lang="en-US" sz="2400" b="1" i="1" kern="0" spc="-19" dirty="0">
                <a:solidFill>
                  <a:schemeClr val="bg1">
                    <a:lumMod val="75000"/>
                  </a:schemeClr>
                </a:solidFill>
                <a:latin typeface="Roboto" pitchFamily="34" charset="0"/>
                <a:ea typeface="Roboto" pitchFamily="34" charset="-122"/>
              </a:rPr>
              <a:t>Daffodil Institute of IT</a:t>
            </a:r>
          </a:p>
          <a:p>
            <a:pPr marL="0" indent="0" algn="l">
              <a:lnSpc>
                <a:spcPts val="3400"/>
              </a:lnSpc>
              <a:buNone/>
            </a:pPr>
            <a:r>
              <a:rPr lang="en-US" sz="2400" b="1" i="1" kern="0" spc="-19" dirty="0">
                <a:solidFill>
                  <a:schemeClr val="bg1">
                    <a:lumMod val="75000"/>
                  </a:schemeClr>
                </a:solidFill>
                <a:latin typeface="Roboto" pitchFamily="34" charset="0"/>
                <a:ea typeface="Roboto" pitchFamily="34" charset="-122"/>
              </a:rPr>
              <a:t>Computer science &amp; technology</a:t>
            </a:r>
            <a:endParaRPr lang="en-US" sz="2400" i="1" dirty="0">
              <a:solidFill>
                <a:schemeClr val="bg1">
                  <a:lumMod val="75000"/>
                </a:schemeClr>
              </a:solidFill>
            </a:endParaRPr>
          </a:p>
        </p:txBody>
      </p:sp>
      <p:sp>
        <p:nvSpPr>
          <p:cNvPr id="8" name="Rectangle 7">
            <a:extLst>
              <a:ext uri="{FF2B5EF4-FFF2-40B4-BE49-F238E27FC236}">
                <a16:creationId xmlns:a16="http://schemas.microsoft.com/office/drawing/2014/main" id="{25E09E6C-AAE5-1148-3BD4-FD7FFD56A28D}"/>
              </a:ext>
            </a:extLst>
          </p:cNvPr>
          <p:cNvSpPr/>
          <p:nvPr/>
        </p:nvSpPr>
        <p:spPr>
          <a:xfrm>
            <a:off x="12723541" y="7655312"/>
            <a:ext cx="1906859" cy="524107"/>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14268" y="1003340"/>
            <a:ext cx="7294840" cy="726996"/>
          </a:xfrm>
          <a:prstGeom prst="rect">
            <a:avLst/>
          </a:prstGeom>
          <a:noFill/>
          <a:ln/>
        </p:spPr>
        <p:txBody>
          <a:bodyPr wrap="none" lIns="0" tIns="0" rIns="0" bIns="0" rtlCol="0" anchor="t"/>
          <a:lstStyle/>
          <a:p>
            <a:pPr marL="0" indent="0">
              <a:lnSpc>
                <a:spcPts val="5700"/>
              </a:lnSpc>
              <a:buNone/>
            </a:pPr>
            <a:r>
              <a:rPr lang="en-US" sz="4550" kern="0" spc="-137" dirty="0">
                <a:solidFill>
                  <a:srgbClr val="FFFFFF"/>
                </a:solidFill>
                <a:latin typeface="Roboto Mono" pitchFamily="34" charset="0"/>
                <a:ea typeface="Roboto Mono" pitchFamily="34" charset="-122"/>
                <a:cs typeface="Roboto Mono" pitchFamily="34" charset="-120"/>
              </a:rPr>
              <a:t>Objective &amp; User Focus</a:t>
            </a:r>
            <a:endParaRPr lang="en-US" sz="4550" dirty="0"/>
          </a:p>
        </p:txBody>
      </p:sp>
      <p:sp>
        <p:nvSpPr>
          <p:cNvPr id="4" name="Shape 1"/>
          <p:cNvSpPr/>
          <p:nvPr/>
        </p:nvSpPr>
        <p:spPr>
          <a:xfrm>
            <a:off x="814268" y="2079308"/>
            <a:ext cx="7515463" cy="2457093"/>
          </a:xfrm>
          <a:prstGeom prst="roundRect">
            <a:avLst>
              <a:gd name="adj" fmla="val 1420"/>
            </a:avLst>
          </a:prstGeom>
          <a:solidFill>
            <a:srgbClr val="404040"/>
          </a:solidFill>
          <a:ln/>
        </p:spPr>
      </p:sp>
      <p:sp>
        <p:nvSpPr>
          <p:cNvPr id="5" name="Text 2"/>
          <p:cNvSpPr/>
          <p:nvPr/>
        </p:nvSpPr>
        <p:spPr>
          <a:xfrm>
            <a:off x="1046917" y="2311956"/>
            <a:ext cx="2908340" cy="363498"/>
          </a:xfrm>
          <a:prstGeom prst="rect">
            <a:avLst/>
          </a:prstGeom>
          <a:noFill/>
          <a:ln/>
        </p:spPr>
        <p:txBody>
          <a:bodyPr wrap="none" lIns="0" tIns="0" rIns="0" bIns="0" rtlCol="0" anchor="t"/>
          <a:lstStyle/>
          <a:p>
            <a:pPr marL="0" indent="0">
              <a:lnSpc>
                <a:spcPts val="2850"/>
              </a:lnSpc>
              <a:buNone/>
            </a:pPr>
            <a:r>
              <a:rPr lang="en-US" sz="2250" kern="0" spc="-69" dirty="0">
                <a:solidFill>
                  <a:srgbClr val="E5E0DF"/>
                </a:solidFill>
                <a:latin typeface="Roboto Mono" pitchFamily="34" charset="0"/>
                <a:ea typeface="Roboto Mono" pitchFamily="34" charset="-122"/>
                <a:cs typeface="Roboto Mono" pitchFamily="34" charset="-120"/>
              </a:rPr>
              <a:t>Primary Goal</a:t>
            </a:r>
            <a:endParaRPr lang="en-US" sz="2250" dirty="0"/>
          </a:p>
        </p:txBody>
      </p:sp>
      <p:sp>
        <p:nvSpPr>
          <p:cNvPr id="6" name="Text 3"/>
          <p:cNvSpPr/>
          <p:nvPr/>
        </p:nvSpPr>
        <p:spPr>
          <a:xfrm>
            <a:off x="1046917" y="2814995"/>
            <a:ext cx="7050167" cy="1488758"/>
          </a:xfrm>
          <a:prstGeom prst="rect">
            <a:avLst/>
          </a:prstGeom>
          <a:noFill/>
          <a:ln/>
        </p:spPr>
        <p:txBody>
          <a:bodyPr wrap="square" lIns="0" tIns="0" rIns="0" bIns="0" rtlCol="0" anchor="t"/>
          <a:lstStyle/>
          <a:p>
            <a:pPr marL="0" indent="0">
              <a:lnSpc>
                <a:spcPts val="2900"/>
              </a:lnSpc>
              <a:buNone/>
            </a:pPr>
            <a:r>
              <a:rPr lang="en-US" sz="1800" kern="0" spc="-18" dirty="0">
                <a:solidFill>
                  <a:srgbClr val="E5E0DF"/>
                </a:solidFill>
                <a:latin typeface="Roboto" pitchFamily="34" charset="0"/>
                <a:ea typeface="Roboto" pitchFamily="34" charset="-122"/>
                <a:cs typeface="Roboto" pitchFamily="34" charset="-120"/>
              </a:rPr>
              <a:t>My Car Shop's primary objective is to provide an exceptional car shopping experience for users. This includes offering a wide range of car options, ensuring efficient and reliable customer service, and simplifying the online car buying process.</a:t>
            </a:r>
            <a:endParaRPr lang="en-US" sz="1800" dirty="0"/>
          </a:p>
        </p:txBody>
      </p:sp>
      <p:sp>
        <p:nvSpPr>
          <p:cNvPr id="7" name="Shape 4"/>
          <p:cNvSpPr/>
          <p:nvPr/>
        </p:nvSpPr>
        <p:spPr>
          <a:xfrm>
            <a:off x="814268" y="4769048"/>
            <a:ext cx="7515463" cy="2457093"/>
          </a:xfrm>
          <a:prstGeom prst="roundRect">
            <a:avLst>
              <a:gd name="adj" fmla="val 1420"/>
            </a:avLst>
          </a:prstGeom>
          <a:solidFill>
            <a:srgbClr val="404040"/>
          </a:solidFill>
          <a:ln/>
        </p:spPr>
      </p:sp>
      <p:sp>
        <p:nvSpPr>
          <p:cNvPr id="8" name="Text 5"/>
          <p:cNvSpPr/>
          <p:nvPr/>
        </p:nvSpPr>
        <p:spPr>
          <a:xfrm>
            <a:off x="1046917" y="5001697"/>
            <a:ext cx="2908340" cy="363498"/>
          </a:xfrm>
          <a:prstGeom prst="rect">
            <a:avLst/>
          </a:prstGeom>
          <a:noFill/>
          <a:ln/>
        </p:spPr>
        <p:txBody>
          <a:bodyPr wrap="none" lIns="0" tIns="0" rIns="0" bIns="0" rtlCol="0" anchor="t"/>
          <a:lstStyle/>
          <a:p>
            <a:pPr marL="0" indent="0">
              <a:lnSpc>
                <a:spcPts val="2850"/>
              </a:lnSpc>
              <a:buNone/>
            </a:pPr>
            <a:r>
              <a:rPr lang="en-US" sz="2250" kern="0" spc="-69" dirty="0">
                <a:solidFill>
                  <a:srgbClr val="E5E0DF"/>
                </a:solidFill>
                <a:latin typeface="Roboto Mono" pitchFamily="34" charset="0"/>
                <a:ea typeface="Roboto Mono" pitchFamily="34" charset="-122"/>
                <a:cs typeface="Roboto Mono" pitchFamily="34" charset="-120"/>
              </a:rPr>
              <a:t>User Focus</a:t>
            </a:r>
            <a:endParaRPr lang="en-US" sz="2250" dirty="0"/>
          </a:p>
        </p:txBody>
      </p:sp>
      <p:sp>
        <p:nvSpPr>
          <p:cNvPr id="9" name="Text 6"/>
          <p:cNvSpPr/>
          <p:nvPr/>
        </p:nvSpPr>
        <p:spPr>
          <a:xfrm>
            <a:off x="1046917" y="5504736"/>
            <a:ext cx="7050167" cy="1488758"/>
          </a:xfrm>
          <a:prstGeom prst="rect">
            <a:avLst/>
          </a:prstGeom>
          <a:noFill/>
          <a:ln/>
        </p:spPr>
        <p:txBody>
          <a:bodyPr wrap="square" lIns="0" tIns="0" rIns="0" bIns="0" rtlCol="0" anchor="t"/>
          <a:lstStyle/>
          <a:p>
            <a:pPr marL="0" indent="0">
              <a:lnSpc>
                <a:spcPts val="2900"/>
              </a:lnSpc>
              <a:buNone/>
            </a:pPr>
            <a:r>
              <a:rPr lang="en-US" sz="1800" kern="0" spc="-18" dirty="0">
                <a:solidFill>
                  <a:srgbClr val="E5E0DF"/>
                </a:solidFill>
                <a:latin typeface="Roboto" pitchFamily="34" charset="0"/>
                <a:ea typeface="Roboto" pitchFamily="34" charset="-122"/>
                <a:cs typeface="Roboto" pitchFamily="34" charset="-120"/>
              </a:rPr>
              <a:t>The website focuses on user-centric design, prioritizing simplicity and ease of use. It utilizes intuitive systems and features to streamline the car buying process and ensure a smooth and secure online experience for users.</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957"/>
          </a:xfrm>
          <a:prstGeom prst="rect">
            <a:avLst/>
          </a:prstGeom>
        </p:spPr>
      </p:pic>
      <p:sp>
        <p:nvSpPr>
          <p:cNvPr id="3" name="Text 0"/>
          <p:cNvSpPr/>
          <p:nvPr/>
        </p:nvSpPr>
        <p:spPr>
          <a:xfrm>
            <a:off x="6119813" y="497681"/>
            <a:ext cx="4900732" cy="565666"/>
          </a:xfrm>
          <a:prstGeom prst="rect">
            <a:avLst/>
          </a:prstGeom>
          <a:noFill/>
          <a:ln/>
        </p:spPr>
        <p:txBody>
          <a:bodyPr wrap="none" lIns="0" tIns="0" rIns="0" bIns="0" rtlCol="0" anchor="t"/>
          <a:lstStyle/>
          <a:p>
            <a:pPr marL="0" indent="0">
              <a:lnSpc>
                <a:spcPts val="4450"/>
              </a:lnSpc>
              <a:buNone/>
            </a:pPr>
            <a:r>
              <a:rPr lang="en-US" sz="3550" kern="0" spc="-107" dirty="0">
                <a:solidFill>
                  <a:srgbClr val="FFFFFF"/>
                </a:solidFill>
                <a:latin typeface="Roboto Mono" pitchFamily="34" charset="0"/>
                <a:ea typeface="Roboto Mono" pitchFamily="34" charset="-122"/>
                <a:cs typeface="Roboto Mono" pitchFamily="34" charset="-120"/>
              </a:rPr>
              <a:t>Frontend Technology</a:t>
            </a:r>
            <a:endParaRPr lang="en-US" sz="3550" dirty="0"/>
          </a:p>
        </p:txBody>
      </p:sp>
      <p:sp>
        <p:nvSpPr>
          <p:cNvPr id="4" name="Shape 1"/>
          <p:cNvSpPr/>
          <p:nvPr/>
        </p:nvSpPr>
        <p:spPr>
          <a:xfrm>
            <a:off x="6119813" y="1538407"/>
            <a:ext cx="407194" cy="407194"/>
          </a:xfrm>
          <a:prstGeom prst="roundRect">
            <a:avLst>
              <a:gd name="adj" fmla="val 6668"/>
            </a:avLst>
          </a:prstGeom>
          <a:solidFill>
            <a:srgbClr val="404040"/>
          </a:solidFill>
          <a:ln/>
        </p:spPr>
      </p:sp>
      <p:sp>
        <p:nvSpPr>
          <p:cNvPr id="5" name="Text 2"/>
          <p:cNvSpPr/>
          <p:nvPr/>
        </p:nvSpPr>
        <p:spPr>
          <a:xfrm>
            <a:off x="6246019" y="1606272"/>
            <a:ext cx="154781" cy="271463"/>
          </a:xfrm>
          <a:prstGeom prst="rect">
            <a:avLst/>
          </a:prstGeom>
          <a:noFill/>
          <a:ln/>
        </p:spPr>
        <p:txBody>
          <a:bodyPr wrap="none" lIns="0" tIns="0" rIns="0" bIns="0" rtlCol="0" anchor="t"/>
          <a:lstStyle/>
          <a:p>
            <a:pPr marL="0" indent="0" algn="ctr">
              <a:lnSpc>
                <a:spcPts val="2100"/>
              </a:lnSpc>
              <a:buNone/>
            </a:pPr>
            <a:r>
              <a:rPr lang="en-US" sz="2100" kern="0" spc="-64" dirty="0">
                <a:solidFill>
                  <a:srgbClr val="E5E0DF"/>
                </a:solidFill>
                <a:latin typeface="Roboto Mono" pitchFamily="34" charset="0"/>
                <a:ea typeface="Roboto Mono" pitchFamily="34" charset="-122"/>
                <a:cs typeface="Roboto Mono" pitchFamily="34" charset="-120"/>
              </a:rPr>
              <a:t>1</a:t>
            </a:r>
            <a:endParaRPr lang="en-US" sz="2100" dirty="0"/>
          </a:p>
        </p:txBody>
      </p:sp>
      <p:sp>
        <p:nvSpPr>
          <p:cNvPr id="6" name="Text 3"/>
          <p:cNvSpPr/>
          <p:nvPr/>
        </p:nvSpPr>
        <p:spPr>
          <a:xfrm>
            <a:off x="6707981" y="1538407"/>
            <a:ext cx="2262426" cy="282773"/>
          </a:xfrm>
          <a:prstGeom prst="rect">
            <a:avLst/>
          </a:prstGeom>
          <a:noFill/>
          <a:ln/>
        </p:spPr>
        <p:txBody>
          <a:bodyPr wrap="none" lIns="0" tIns="0" rIns="0" bIns="0" rtlCol="0" anchor="t"/>
          <a:lstStyle/>
          <a:p>
            <a:pPr marL="0" indent="0">
              <a:lnSpc>
                <a:spcPts val="2200"/>
              </a:lnSpc>
              <a:buNone/>
            </a:pPr>
            <a:r>
              <a:rPr lang="en-US" sz="1750" kern="0" spc="-53" dirty="0">
                <a:solidFill>
                  <a:srgbClr val="E5E0DF"/>
                </a:solidFill>
                <a:latin typeface="Roboto Mono" pitchFamily="34" charset="0"/>
                <a:ea typeface="Roboto Mono" pitchFamily="34" charset="-122"/>
                <a:cs typeface="Roboto Mono" pitchFamily="34" charset="-120"/>
              </a:rPr>
              <a:t>ReactJS</a:t>
            </a:r>
            <a:endParaRPr lang="en-US" sz="1750" dirty="0"/>
          </a:p>
        </p:txBody>
      </p:sp>
      <p:sp>
        <p:nvSpPr>
          <p:cNvPr id="7" name="Text 4"/>
          <p:cNvSpPr/>
          <p:nvPr/>
        </p:nvSpPr>
        <p:spPr>
          <a:xfrm>
            <a:off x="6707981" y="1929765"/>
            <a:ext cx="7289006" cy="868680"/>
          </a:xfrm>
          <a:prstGeom prst="rect">
            <a:avLst/>
          </a:prstGeom>
          <a:noFill/>
          <a:ln/>
        </p:spPr>
        <p:txBody>
          <a:bodyPr wrap="square" lIns="0" tIns="0" rIns="0" bIns="0" rtlCol="0" anchor="t"/>
          <a:lstStyle/>
          <a:p>
            <a:pPr marL="0" indent="0">
              <a:lnSpc>
                <a:spcPts val="2250"/>
              </a:lnSpc>
              <a:buNone/>
            </a:pPr>
            <a:r>
              <a:rPr lang="en-US" sz="1400" kern="0" spc="-14" dirty="0">
                <a:solidFill>
                  <a:srgbClr val="E5E0DF"/>
                </a:solidFill>
                <a:latin typeface="Roboto" pitchFamily="34" charset="0"/>
                <a:ea typeface="Roboto" pitchFamily="34" charset="-122"/>
                <a:cs typeface="Roboto" pitchFamily="34" charset="-120"/>
              </a:rPr>
              <a:t>ReactJS is used to construct interactive and dynamic user interfaces (UIs) for the website. React's component-based architecture provides a flexible and efficient framework for building responsive and engaging user experiences.</a:t>
            </a:r>
            <a:endParaRPr lang="en-US" sz="1400" dirty="0"/>
          </a:p>
        </p:txBody>
      </p:sp>
      <p:sp>
        <p:nvSpPr>
          <p:cNvPr id="8" name="Shape 5"/>
          <p:cNvSpPr/>
          <p:nvPr/>
        </p:nvSpPr>
        <p:spPr>
          <a:xfrm>
            <a:off x="6119813" y="3183017"/>
            <a:ext cx="407194" cy="407194"/>
          </a:xfrm>
          <a:prstGeom prst="roundRect">
            <a:avLst>
              <a:gd name="adj" fmla="val 6668"/>
            </a:avLst>
          </a:prstGeom>
          <a:solidFill>
            <a:srgbClr val="404040"/>
          </a:solidFill>
          <a:ln/>
        </p:spPr>
      </p:sp>
      <p:sp>
        <p:nvSpPr>
          <p:cNvPr id="9" name="Text 6"/>
          <p:cNvSpPr/>
          <p:nvPr/>
        </p:nvSpPr>
        <p:spPr>
          <a:xfrm>
            <a:off x="6246019" y="3250883"/>
            <a:ext cx="154781" cy="271463"/>
          </a:xfrm>
          <a:prstGeom prst="rect">
            <a:avLst/>
          </a:prstGeom>
          <a:noFill/>
          <a:ln/>
        </p:spPr>
        <p:txBody>
          <a:bodyPr wrap="none" lIns="0" tIns="0" rIns="0" bIns="0" rtlCol="0" anchor="t"/>
          <a:lstStyle/>
          <a:p>
            <a:pPr marL="0" indent="0" algn="ctr">
              <a:lnSpc>
                <a:spcPts val="2100"/>
              </a:lnSpc>
              <a:buNone/>
            </a:pPr>
            <a:r>
              <a:rPr lang="en-US" sz="2100" kern="0" spc="-64" dirty="0">
                <a:solidFill>
                  <a:srgbClr val="E5E0DF"/>
                </a:solidFill>
                <a:latin typeface="Roboto Mono" pitchFamily="34" charset="0"/>
                <a:ea typeface="Roboto Mono" pitchFamily="34" charset="-122"/>
                <a:cs typeface="Roboto Mono" pitchFamily="34" charset="-120"/>
              </a:rPr>
              <a:t>2</a:t>
            </a:r>
            <a:endParaRPr lang="en-US" sz="2100" dirty="0"/>
          </a:p>
        </p:txBody>
      </p:sp>
      <p:sp>
        <p:nvSpPr>
          <p:cNvPr id="10" name="Text 7"/>
          <p:cNvSpPr/>
          <p:nvPr/>
        </p:nvSpPr>
        <p:spPr>
          <a:xfrm>
            <a:off x="6707981" y="3183017"/>
            <a:ext cx="2262426" cy="282773"/>
          </a:xfrm>
          <a:prstGeom prst="rect">
            <a:avLst/>
          </a:prstGeom>
          <a:noFill/>
          <a:ln/>
        </p:spPr>
        <p:txBody>
          <a:bodyPr wrap="none" lIns="0" tIns="0" rIns="0" bIns="0" rtlCol="0" anchor="t"/>
          <a:lstStyle/>
          <a:p>
            <a:pPr marL="0" indent="0">
              <a:lnSpc>
                <a:spcPts val="2200"/>
              </a:lnSpc>
              <a:buNone/>
            </a:pPr>
            <a:r>
              <a:rPr lang="en-US" sz="1750" kern="0" spc="-53" dirty="0">
                <a:solidFill>
                  <a:srgbClr val="E5E0DF"/>
                </a:solidFill>
                <a:latin typeface="Roboto Mono" pitchFamily="34" charset="0"/>
                <a:ea typeface="Roboto Mono" pitchFamily="34" charset="-122"/>
                <a:cs typeface="Roboto Mono" pitchFamily="34" charset="-120"/>
              </a:rPr>
              <a:t>HTML &amp; CSS</a:t>
            </a:r>
            <a:endParaRPr lang="en-US" sz="1750" dirty="0"/>
          </a:p>
        </p:txBody>
      </p:sp>
      <p:sp>
        <p:nvSpPr>
          <p:cNvPr id="11" name="Text 8"/>
          <p:cNvSpPr/>
          <p:nvPr/>
        </p:nvSpPr>
        <p:spPr>
          <a:xfrm>
            <a:off x="6707981" y="3574375"/>
            <a:ext cx="7289006" cy="868680"/>
          </a:xfrm>
          <a:prstGeom prst="rect">
            <a:avLst/>
          </a:prstGeom>
          <a:noFill/>
          <a:ln/>
        </p:spPr>
        <p:txBody>
          <a:bodyPr wrap="square" lIns="0" tIns="0" rIns="0" bIns="0" rtlCol="0" anchor="t"/>
          <a:lstStyle/>
          <a:p>
            <a:pPr marL="0" indent="0">
              <a:lnSpc>
                <a:spcPts val="2250"/>
              </a:lnSpc>
              <a:buNone/>
            </a:pPr>
            <a:r>
              <a:rPr lang="en-US" sz="1400" kern="0" spc="-14" dirty="0">
                <a:solidFill>
                  <a:srgbClr val="E5E0DF"/>
                </a:solidFill>
                <a:latin typeface="Roboto" pitchFamily="34" charset="0"/>
                <a:ea typeface="Roboto" pitchFamily="34" charset="-122"/>
                <a:cs typeface="Roboto" pitchFamily="34" charset="-120"/>
              </a:rPr>
              <a:t>HTML and CSS provide the fundamental structure and styling for the website. HTML defines the content and layout of the webpages, while CSS is used to create the visual appearance and aesthetics.</a:t>
            </a:r>
            <a:endParaRPr lang="en-US" sz="1400" dirty="0"/>
          </a:p>
        </p:txBody>
      </p:sp>
      <p:sp>
        <p:nvSpPr>
          <p:cNvPr id="12" name="Shape 9"/>
          <p:cNvSpPr/>
          <p:nvPr/>
        </p:nvSpPr>
        <p:spPr>
          <a:xfrm>
            <a:off x="6119813" y="4827627"/>
            <a:ext cx="407194" cy="407194"/>
          </a:xfrm>
          <a:prstGeom prst="roundRect">
            <a:avLst>
              <a:gd name="adj" fmla="val 6668"/>
            </a:avLst>
          </a:prstGeom>
          <a:solidFill>
            <a:srgbClr val="404040"/>
          </a:solidFill>
          <a:ln/>
        </p:spPr>
      </p:sp>
      <p:sp>
        <p:nvSpPr>
          <p:cNvPr id="13" name="Text 10"/>
          <p:cNvSpPr/>
          <p:nvPr/>
        </p:nvSpPr>
        <p:spPr>
          <a:xfrm>
            <a:off x="6246019" y="4895493"/>
            <a:ext cx="154781" cy="271463"/>
          </a:xfrm>
          <a:prstGeom prst="rect">
            <a:avLst/>
          </a:prstGeom>
          <a:noFill/>
          <a:ln/>
        </p:spPr>
        <p:txBody>
          <a:bodyPr wrap="none" lIns="0" tIns="0" rIns="0" bIns="0" rtlCol="0" anchor="t"/>
          <a:lstStyle/>
          <a:p>
            <a:pPr marL="0" indent="0" algn="ctr">
              <a:lnSpc>
                <a:spcPts val="2100"/>
              </a:lnSpc>
              <a:buNone/>
            </a:pPr>
            <a:r>
              <a:rPr lang="en-US" sz="2100" kern="0" spc="-64" dirty="0">
                <a:solidFill>
                  <a:srgbClr val="E5E0DF"/>
                </a:solidFill>
                <a:latin typeface="Roboto Mono" pitchFamily="34" charset="0"/>
                <a:ea typeface="Roboto Mono" pitchFamily="34" charset="-122"/>
                <a:cs typeface="Roboto Mono" pitchFamily="34" charset="-120"/>
              </a:rPr>
              <a:t>3</a:t>
            </a:r>
            <a:endParaRPr lang="en-US" sz="2100" dirty="0"/>
          </a:p>
        </p:txBody>
      </p:sp>
      <p:sp>
        <p:nvSpPr>
          <p:cNvPr id="14" name="Text 11"/>
          <p:cNvSpPr/>
          <p:nvPr/>
        </p:nvSpPr>
        <p:spPr>
          <a:xfrm>
            <a:off x="6707981" y="4827627"/>
            <a:ext cx="2262426" cy="282773"/>
          </a:xfrm>
          <a:prstGeom prst="rect">
            <a:avLst/>
          </a:prstGeom>
          <a:noFill/>
          <a:ln/>
        </p:spPr>
        <p:txBody>
          <a:bodyPr wrap="none" lIns="0" tIns="0" rIns="0" bIns="0" rtlCol="0" anchor="t"/>
          <a:lstStyle/>
          <a:p>
            <a:pPr marL="0" indent="0">
              <a:lnSpc>
                <a:spcPts val="2200"/>
              </a:lnSpc>
              <a:buNone/>
            </a:pPr>
            <a:r>
              <a:rPr lang="en-US" sz="1750" kern="0" spc="-53" dirty="0">
                <a:solidFill>
                  <a:srgbClr val="E5E0DF"/>
                </a:solidFill>
                <a:latin typeface="Roboto Mono" pitchFamily="34" charset="0"/>
                <a:ea typeface="Roboto Mono" pitchFamily="34" charset="-122"/>
                <a:cs typeface="Roboto Mono" pitchFamily="34" charset="-120"/>
              </a:rPr>
              <a:t>Tailwind CSS</a:t>
            </a:r>
            <a:endParaRPr lang="en-US" sz="1750" dirty="0"/>
          </a:p>
        </p:txBody>
      </p:sp>
      <p:sp>
        <p:nvSpPr>
          <p:cNvPr id="15" name="Text 12"/>
          <p:cNvSpPr/>
          <p:nvPr/>
        </p:nvSpPr>
        <p:spPr>
          <a:xfrm>
            <a:off x="6707981" y="5218986"/>
            <a:ext cx="7289006" cy="868680"/>
          </a:xfrm>
          <a:prstGeom prst="rect">
            <a:avLst/>
          </a:prstGeom>
          <a:noFill/>
          <a:ln/>
        </p:spPr>
        <p:txBody>
          <a:bodyPr wrap="square" lIns="0" tIns="0" rIns="0" bIns="0" rtlCol="0" anchor="t"/>
          <a:lstStyle/>
          <a:p>
            <a:pPr marL="0" indent="0">
              <a:lnSpc>
                <a:spcPts val="2250"/>
              </a:lnSpc>
              <a:buNone/>
            </a:pPr>
            <a:r>
              <a:rPr lang="en-US" sz="1400" kern="0" spc="-14" dirty="0">
                <a:solidFill>
                  <a:srgbClr val="E5E0DF"/>
                </a:solidFill>
                <a:latin typeface="Roboto" pitchFamily="34" charset="0"/>
                <a:ea typeface="Roboto" pitchFamily="34" charset="-122"/>
                <a:cs typeface="Roboto" pitchFamily="34" charset="-120"/>
              </a:rPr>
              <a:t>Tailwind CSS is employed to create responsive and modern user interfaces efficiently. Its utility-first approach allows for rapid development and ensures a consistent visual style across the platform.</a:t>
            </a:r>
            <a:endParaRPr lang="en-US" sz="1400" dirty="0"/>
          </a:p>
        </p:txBody>
      </p:sp>
      <p:sp>
        <p:nvSpPr>
          <p:cNvPr id="16" name="Shape 13"/>
          <p:cNvSpPr/>
          <p:nvPr/>
        </p:nvSpPr>
        <p:spPr>
          <a:xfrm>
            <a:off x="6119813" y="6472237"/>
            <a:ext cx="407194" cy="407194"/>
          </a:xfrm>
          <a:prstGeom prst="roundRect">
            <a:avLst>
              <a:gd name="adj" fmla="val 6668"/>
            </a:avLst>
          </a:prstGeom>
          <a:solidFill>
            <a:srgbClr val="404040"/>
          </a:solidFill>
          <a:ln/>
        </p:spPr>
      </p:sp>
      <p:sp>
        <p:nvSpPr>
          <p:cNvPr id="17" name="Text 14"/>
          <p:cNvSpPr/>
          <p:nvPr/>
        </p:nvSpPr>
        <p:spPr>
          <a:xfrm>
            <a:off x="6246019" y="6540103"/>
            <a:ext cx="154781" cy="271463"/>
          </a:xfrm>
          <a:prstGeom prst="rect">
            <a:avLst/>
          </a:prstGeom>
          <a:noFill/>
          <a:ln/>
        </p:spPr>
        <p:txBody>
          <a:bodyPr wrap="none" lIns="0" tIns="0" rIns="0" bIns="0" rtlCol="0" anchor="t"/>
          <a:lstStyle/>
          <a:p>
            <a:pPr marL="0" indent="0" algn="ctr">
              <a:lnSpc>
                <a:spcPts val="2100"/>
              </a:lnSpc>
              <a:buNone/>
            </a:pPr>
            <a:r>
              <a:rPr lang="en-US" sz="2100" kern="0" spc="-64" dirty="0">
                <a:solidFill>
                  <a:srgbClr val="E5E0DF"/>
                </a:solidFill>
                <a:latin typeface="Roboto Mono" pitchFamily="34" charset="0"/>
                <a:ea typeface="Roboto Mono" pitchFamily="34" charset="-122"/>
                <a:cs typeface="Roboto Mono" pitchFamily="34" charset="-120"/>
              </a:rPr>
              <a:t>4</a:t>
            </a:r>
            <a:endParaRPr lang="en-US" sz="2100" dirty="0"/>
          </a:p>
        </p:txBody>
      </p:sp>
      <p:sp>
        <p:nvSpPr>
          <p:cNvPr id="18" name="Text 15"/>
          <p:cNvSpPr/>
          <p:nvPr/>
        </p:nvSpPr>
        <p:spPr>
          <a:xfrm>
            <a:off x="6707981" y="6472237"/>
            <a:ext cx="2262426" cy="282773"/>
          </a:xfrm>
          <a:prstGeom prst="rect">
            <a:avLst/>
          </a:prstGeom>
          <a:noFill/>
          <a:ln/>
        </p:spPr>
        <p:txBody>
          <a:bodyPr wrap="none" lIns="0" tIns="0" rIns="0" bIns="0" rtlCol="0" anchor="t"/>
          <a:lstStyle/>
          <a:p>
            <a:pPr marL="0" indent="0">
              <a:lnSpc>
                <a:spcPts val="2200"/>
              </a:lnSpc>
              <a:buNone/>
            </a:pPr>
            <a:r>
              <a:rPr lang="en-US" sz="1750" kern="0" spc="-53" dirty="0">
                <a:solidFill>
                  <a:srgbClr val="E5E0DF"/>
                </a:solidFill>
                <a:latin typeface="Roboto Mono" pitchFamily="34" charset="0"/>
                <a:ea typeface="Roboto Mono" pitchFamily="34" charset="-122"/>
                <a:cs typeface="Roboto Mono" pitchFamily="34" charset="-120"/>
              </a:rPr>
              <a:t>Redux Toolkit</a:t>
            </a:r>
            <a:endParaRPr lang="en-US" sz="1750" dirty="0"/>
          </a:p>
        </p:txBody>
      </p:sp>
      <p:sp>
        <p:nvSpPr>
          <p:cNvPr id="19" name="Text 16"/>
          <p:cNvSpPr/>
          <p:nvPr/>
        </p:nvSpPr>
        <p:spPr>
          <a:xfrm>
            <a:off x="6707981" y="6863596"/>
            <a:ext cx="7289006" cy="868680"/>
          </a:xfrm>
          <a:prstGeom prst="rect">
            <a:avLst/>
          </a:prstGeom>
          <a:noFill/>
          <a:ln/>
        </p:spPr>
        <p:txBody>
          <a:bodyPr wrap="square" lIns="0" tIns="0" rIns="0" bIns="0" rtlCol="0" anchor="t"/>
          <a:lstStyle/>
          <a:p>
            <a:pPr marL="0" indent="0">
              <a:lnSpc>
                <a:spcPts val="2250"/>
              </a:lnSpc>
              <a:buNone/>
            </a:pPr>
            <a:r>
              <a:rPr lang="en-US" sz="1400" kern="0" spc="-14" dirty="0">
                <a:solidFill>
                  <a:srgbClr val="E5E0DF"/>
                </a:solidFill>
                <a:latin typeface="Roboto" pitchFamily="34" charset="0"/>
                <a:ea typeface="Roboto" pitchFamily="34" charset="-122"/>
                <a:cs typeface="Roboto" pitchFamily="34" charset="-120"/>
              </a:rPr>
              <a:t>Redux Toolkit is utilized for state management within the React application. This powerful library provides a robust and organized framework for managing complex application data and interactions.</a:t>
            </a:r>
            <a:endParaRPr lang="en-US" sz="1400" dirty="0"/>
          </a:p>
        </p:txBody>
      </p:sp>
      <p:sp>
        <p:nvSpPr>
          <p:cNvPr id="20" name="Rectangle 19">
            <a:extLst>
              <a:ext uri="{FF2B5EF4-FFF2-40B4-BE49-F238E27FC236}">
                <a16:creationId xmlns:a16="http://schemas.microsoft.com/office/drawing/2014/main" id="{805ED9AC-E785-75A1-7158-7EF43E577925}"/>
              </a:ext>
            </a:extLst>
          </p:cNvPr>
          <p:cNvSpPr/>
          <p:nvPr/>
        </p:nvSpPr>
        <p:spPr>
          <a:xfrm>
            <a:off x="12723541" y="7655312"/>
            <a:ext cx="1906859" cy="524107"/>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1412915"/>
            <a:ext cx="6333768" cy="771525"/>
          </a:xfrm>
          <a:prstGeom prst="rect">
            <a:avLst/>
          </a:prstGeom>
          <a:noFill/>
          <a:ln/>
        </p:spPr>
        <p:txBody>
          <a:bodyPr wrap="none" lIns="0" tIns="0" rIns="0" bIns="0" rtlCol="0" anchor="t"/>
          <a:lstStyle/>
          <a:p>
            <a:pPr marL="0" indent="0">
              <a:lnSpc>
                <a:spcPts val="6050"/>
              </a:lnSpc>
              <a:buNone/>
            </a:pPr>
            <a:r>
              <a:rPr lang="en-US" sz="4850" kern="0" spc="-146" dirty="0">
                <a:solidFill>
                  <a:srgbClr val="FFFFFF"/>
                </a:solidFill>
                <a:latin typeface="Roboto Mono" pitchFamily="34" charset="0"/>
                <a:ea typeface="Roboto Mono" pitchFamily="34" charset="-122"/>
                <a:cs typeface="Roboto Mono" pitchFamily="34" charset="-120"/>
              </a:rPr>
              <a:t>Backend Technology</a:t>
            </a:r>
            <a:endParaRPr lang="en-US" sz="4850" dirty="0"/>
          </a:p>
        </p:txBody>
      </p:sp>
      <p:sp>
        <p:nvSpPr>
          <p:cNvPr id="3" name="Text 1"/>
          <p:cNvSpPr/>
          <p:nvPr/>
        </p:nvSpPr>
        <p:spPr>
          <a:xfrm>
            <a:off x="864037" y="2801541"/>
            <a:ext cx="3166943" cy="385763"/>
          </a:xfrm>
          <a:prstGeom prst="rect">
            <a:avLst/>
          </a:prstGeom>
          <a:noFill/>
          <a:ln/>
        </p:spPr>
        <p:txBody>
          <a:bodyPr wrap="none" lIns="0" tIns="0" rIns="0" bIns="0" rtlCol="0" anchor="t"/>
          <a:lstStyle/>
          <a:p>
            <a:pPr marL="0" indent="0">
              <a:lnSpc>
                <a:spcPts val="3000"/>
              </a:lnSpc>
              <a:buNone/>
            </a:pPr>
            <a:r>
              <a:rPr lang="en-US" sz="2400" kern="0" spc="-73" dirty="0">
                <a:solidFill>
                  <a:srgbClr val="FFFFFF"/>
                </a:solidFill>
                <a:latin typeface="Roboto Mono" pitchFamily="34" charset="0"/>
                <a:ea typeface="Roboto Mono" pitchFamily="34" charset="-122"/>
                <a:cs typeface="Roboto Mono" pitchFamily="34" charset="-120"/>
              </a:rPr>
              <a:t>NodeJS &amp; ExpressJS</a:t>
            </a:r>
            <a:endParaRPr lang="en-US" sz="2400" dirty="0"/>
          </a:p>
        </p:txBody>
      </p:sp>
      <p:sp>
        <p:nvSpPr>
          <p:cNvPr id="4" name="Text 2"/>
          <p:cNvSpPr/>
          <p:nvPr/>
        </p:nvSpPr>
        <p:spPr>
          <a:xfrm>
            <a:off x="864037" y="3434120"/>
            <a:ext cx="3898821" cy="3160395"/>
          </a:xfrm>
          <a:prstGeom prst="rect">
            <a:avLst/>
          </a:prstGeom>
          <a:noFill/>
          <a:ln/>
        </p:spPr>
        <p:txBody>
          <a:bodyPr wrap="square" lIns="0" tIns="0" rIns="0" bIns="0" rtlCol="0" anchor="t"/>
          <a:lstStyle/>
          <a:p>
            <a:pPr marL="0" indent="0">
              <a:lnSpc>
                <a:spcPts val="3100"/>
              </a:lnSpc>
              <a:buNone/>
            </a:pPr>
            <a:r>
              <a:rPr lang="en-US" sz="1900" kern="0" spc="-19" dirty="0">
                <a:solidFill>
                  <a:srgbClr val="E5E0DF"/>
                </a:solidFill>
                <a:latin typeface="Roboto" pitchFamily="34" charset="0"/>
                <a:ea typeface="Roboto" pitchFamily="34" charset="-122"/>
                <a:cs typeface="Roboto" pitchFamily="34" charset="-120"/>
              </a:rPr>
              <a:t>NodeJS and ExpressJS are the foundation of the backend, powering the server-side logic and API endpoints. NodeJS provides a fast and scalable runtime environment, while ExpressJS offers a robust framework for building RESTful APIs.</a:t>
            </a:r>
            <a:endParaRPr lang="en-US" sz="1900" dirty="0"/>
          </a:p>
        </p:txBody>
      </p:sp>
      <p:sp>
        <p:nvSpPr>
          <p:cNvPr id="5" name="Text 3"/>
          <p:cNvSpPr/>
          <p:nvPr/>
        </p:nvSpPr>
        <p:spPr>
          <a:xfrm>
            <a:off x="5372695" y="2801541"/>
            <a:ext cx="3086100" cy="385763"/>
          </a:xfrm>
          <a:prstGeom prst="rect">
            <a:avLst/>
          </a:prstGeom>
          <a:noFill/>
          <a:ln/>
        </p:spPr>
        <p:txBody>
          <a:bodyPr wrap="none" lIns="0" tIns="0" rIns="0" bIns="0" rtlCol="0" anchor="t"/>
          <a:lstStyle/>
          <a:p>
            <a:pPr marL="0" indent="0">
              <a:lnSpc>
                <a:spcPts val="3000"/>
              </a:lnSpc>
              <a:buNone/>
            </a:pPr>
            <a:r>
              <a:rPr lang="en-US" sz="2400" kern="0" spc="-73" dirty="0">
                <a:solidFill>
                  <a:srgbClr val="FFFFFF"/>
                </a:solidFill>
                <a:latin typeface="Roboto Mono" pitchFamily="34" charset="0"/>
                <a:ea typeface="Roboto Mono" pitchFamily="34" charset="-122"/>
                <a:cs typeface="Roboto Mono" pitchFamily="34" charset="-120"/>
              </a:rPr>
              <a:t>MongoDB</a:t>
            </a:r>
            <a:endParaRPr lang="en-US" sz="2400" dirty="0"/>
          </a:p>
        </p:txBody>
      </p:sp>
      <p:sp>
        <p:nvSpPr>
          <p:cNvPr id="6" name="Text 4"/>
          <p:cNvSpPr/>
          <p:nvPr/>
        </p:nvSpPr>
        <p:spPr>
          <a:xfrm>
            <a:off x="5372695" y="3434120"/>
            <a:ext cx="3898821" cy="3160395"/>
          </a:xfrm>
          <a:prstGeom prst="rect">
            <a:avLst/>
          </a:prstGeom>
          <a:noFill/>
          <a:ln/>
        </p:spPr>
        <p:txBody>
          <a:bodyPr wrap="square" lIns="0" tIns="0" rIns="0" bIns="0" rtlCol="0" anchor="t"/>
          <a:lstStyle/>
          <a:p>
            <a:pPr marL="0" indent="0">
              <a:lnSpc>
                <a:spcPts val="3100"/>
              </a:lnSpc>
              <a:buNone/>
            </a:pPr>
            <a:r>
              <a:rPr lang="en-US" sz="1900" kern="0" spc="-19" dirty="0">
                <a:solidFill>
                  <a:srgbClr val="E5E0DF"/>
                </a:solidFill>
                <a:latin typeface="Roboto" pitchFamily="34" charset="0"/>
                <a:ea typeface="Roboto" pitchFamily="34" charset="-122"/>
                <a:cs typeface="Roboto" pitchFamily="34" charset="-120"/>
              </a:rPr>
              <a:t>MongoDB is a NoSQL database used for storing data. Its flexible and scalable nature makes it ideal for managing large datasets efficiently. MongoDB's document-oriented structure allows for easy integration with the website's dynamic content.</a:t>
            </a:r>
            <a:endParaRPr lang="en-US" sz="1900" dirty="0"/>
          </a:p>
        </p:txBody>
      </p:sp>
      <p:sp>
        <p:nvSpPr>
          <p:cNvPr id="7" name="Text 5"/>
          <p:cNvSpPr/>
          <p:nvPr/>
        </p:nvSpPr>
        <p:spPr>
          <a:xfrm>
            <a:off x="9881354" y="2801541"/>
            <a:ext cx="3898821" cy="771525"/>
          </a:xfrm>
          <a:prstGeom prst="rect">
            <a:avLst/>
          </a:prstGeom>
          <a:noFill/>
          <a:ln/>
        </p:spPr>
        <p:txBody>
          <a:bodyPr wrap="square" lIns="0" tIns="0" rIns="0" bIns="0" rtlCol="0" anchor="t"/>
          <a:lstStyle/>
          <a:p>
            <a:pPr marL="0" indent="0">
              <a:lnSpc>
                <a:spcPts val="3000"/>
              </a:lnSpc>
              <a:buNone/>
            </a:pPr>
            <a:r>
              <a:rPr lang="en-US" sz="2400" kern="0" spc="-73" dirty="0">
                <a:solidFill>
                  <a:srgbClr val="FFFFFF"/>
                </a:solidFill>
                <a:latin typeface="Roboto Mono" pitchFamily="34" charset="0"/>
                <a:ea typeface="Roboto Mono" pitchFamily="34" charset="-122"/>
                <a:cs typeface="Roboto Mono" pitchFamily="34" charset="-120"/>
              </a:rPr>
              <a:t>JWT-based Authentication</a:t>
            </a:r>
            <a:endParaRPr lang="en-US" sz="2400" dirty="0"/>
          </a:p>
        </p:txBody>
      </p:sp>
      <p:sp>
        <p:nvSpPr>
          <p:cNvPr id="8" name="Text 6"/>
          <p:cNvSpPr/>
          <p:nvPr/>
        </p:nvSpPr>
        <p:spPr>
          <a:xfrm>
            <a:off x="9881354" y="3819882"/>
            <a:ext cx="3898821" cy="2765346"/>
          </a:xfrm>
          <a:prstGeom prst="rect">
            <a:avLst/>
          </a:prstGeom>
          <a:noFill/>
          <a:ln/>
        </p:spPr>
        <p:txBody>
          <a:bodyPr wrap="square" lIns="0" tIns="0" rIns="0" bIns="0" rtlCol="0" anchor="t"/>
          <a:lstStyle/>
          <a:p>
            <a:pPr marL="0" indent="0">
              <a:lnSpc>
                <a:spcPts val="3100"/>
              </a:lnSpc>
              <a:buNone/>
            </a:pPr>
            <a:r>
              <a:rPr lang="en-US" sz="1900" kern="0" spc="-19" dirty="0">
                <a:solidFill>
                  <a:srgbClr val="E5E0DF"/>
                </a:solidFill>
                <a:latin typeface="Roboto" pitchFamily="34" charset="0"/>
                <a:ea typeface="Roboto" pitchFamily="34" charset="-122"/>
                <a:cs typeface="Roboto" pitchFamily="34" charset="-120"/>
              </a:rPr>
              <a:t>A secure user verification system is implemented using JSON Web Tokens (JWT). JWTs are used to securely verify user credentials during signup and login, ensuring the integrity and security of the platform.</a:t>
            </a:r>
            <a:endParaRPr lang="en-US" sz="1900" dirty="0"/>
          </a:p>
        </p:txBody>
      </p:sp>
      <p:sp>
        <p:nvSpPr>
          <p:cNvPr id="9" name="Rectangle 8">
            <a:extLst>
              <a:ext uri="{FF2B5EF4-FFF2-40B4-BE49-F238E27FC236}">
                <a16:creationId xmlns:a16="http://schemas.microsoft.com/office/drawing/2014/main" id="{5A74DF3A-667E-7CBF-04A9-FDA4D5C88636}"/>
              </a:ext>
            </a:extLst>
          </p:cNvPr>
          <p:cNvSpPr/>
          <p:nvPr/>
        </p:nvSpPr>
        <p:spPr>
          <a:xfrm>
            <a:off x="12723541" y="7655312"/>
            <a:ext cx="1906859" cy="524107"/>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945475"/>
            <a:ext cx="7415927" cy="1543050"/>
          </a:xfrm>
          <a:prstGeom prst="rect">
            <a:avLst/>
          </a:prstGeom>
          <a:noFill/>
          <a:ln/>
        </p:spPr>
        <p:txBody>
          <a:bodyPr wrap="square" lIns="0" tIns="0" rIns="0" bIns="0" rtlCol="0" anchor="t"/>
          <a:lstStyle/>
          <a:p>
            <a:pPr marL="0" indent="0">
              <a:lnSpc>
                <a:spcPts val="6050"/>
              </a:lnSpc>
              <a:buNone/>
            </a:pPr>
            <a:r>
              <a:rPr lang="en-US" sz="4850" kern="0" spc="-146" dirty="0">
                <a:solidFill>
                  <a:srgbClr val="FFFFFF"/>
                </a:solidFill>
                <a:latin typeface="Roboto Mono" pitchFamily="34" charset="0"/>
                <a:ea typeface="Roboto Mono" pitchFamily="34" charset="-122"/>
                <a:cs typeface="Roboto Mono" pitchFamily="34" charset="-120"/>
              </a:rPr>
              <a:t>User Authentication &amp; Authorization</a:t>
            </a:r>
            <a:endParaRPr lang="en-US" sz="4850" dirty="0"/>
          </a:p>
        </p:txBody>
      </p:sp>
      <p:pic>
        <p:nvPicPr>
          <p:cNvPr id="4" name="Image 1" descr="preencoded.png"/>
          <p:cNvPicPr>
            <a:picLocks noChangeAspect="1"/>
          </p:cNvPicPr>
          <p:nvPr/>
        </p:nvPicPr>
        <p:blipFill>
          <a:blip r:embed="rId4"/>
          <a:stretch>
            <a:fillRect/>
          </a:stretch>
        </p:blipFill>
        <p:spPr>
          <a:xfrm>
            <a:off x="864037" y="2858810"/>
            <a:ext cx="1234440" cy="2212657"/>
          </a:xfrm>
          <a:prstGeom prst="rect">
            <a:avLst/>
          </a:prstGeom>
        </p:spPr>
      </p:pic>
      <p:sp>
        <p:nvSpPr>
          <p:cNvPr id="5" name="Text 1"/>
          <p:cNvSpPr/>
          <p:nvPr/>
        </p:nvSpPr>
        <p:spPr>
          <a:xfrm>
            <a:off x="2468761" y="3105626"/>
            <a:ext cx="3086100" cy="385763"/>
          </a:xfrm>
          <a:prstGeom prst="rect">
            <a:avLst/>
          </a:prstGeom>
          <a:noFill/>
          <a:ln/>
        </p:spPr>
        <p:txBody>
          <a:bodyPr wrap="none" lIns="0" tIns="0" rIns="0" bIns="0" rtlCol="0" anchor="t"/>
          <a:lstStyle/>
          <a:p>
            <a:pPr marL="0" indent="0" algn="l">
              <a:lnSpc>
                <a:spcPts val="3000"/>
              </a:lnSpc>
              <a:buNone/>
            </a:pPr>
            <a:r>
              <a:rPr lang="en-US" sz="2400" kern="0" spc="-73" dirty="0">
                <a:solidFill>
                  <a:srgbClr val="E5E0DF"/>
                </a:solidFill>
                <a:latin typeface="Roboto Mono" pitchFamily="34" charset="0"/>
                <a:ea typeface="Roboto Mono" pitchFamily="34" charset="-122"/>
                <a:cs typeface="Roboto Mono" pitchFamily="34" charset="-120"/>
              </a:rPr>
              <a:t>User CRUD</a:t>
            </a:r>
            <a:endParaRPr lang="en-US" sz="2400" dirty="0"/>
          </a:p>
        </p:txBody>
      </p:sp>
      <p:sp>
        <p:nvSpPr>
          <p:cNvPr id="6" name="Text 2"/>
          <p:cNvSpPr/>
          <p:nvPr/>
        </p:nvSpPr>
        <p:spPr>
          <a:xfrm>
            <a:off x="2468761" y="3639503"/>
            <a:ext cx="5811203" cy="1185148"/>
          </a:xfrm>
          <a:prstGeom prst="rect">
            <a:avLst/>
          </a:prstGeom>
          <a:noFill/>
          <a:ln/>
        </p:spPr>
        <p:txBody>
          <a:bodyPr wrap="square" lIns="0" tIns="0" rIns="0" bIns="0" rtlCol="0" anchor="t"/>
          <a:lstStyle/>
          <a:p>
            <a:pPr marL="0" indent="0" algn="l">
              <a:lnSpc>
                <a:spcPts val="3100"/>
              </a:lnSpc>
              <a:buNone/>
            </a:pPr>
            <a:r>
              <a:rPr lang="en-US" sz="1900" kern="0" spc="-19" dirty="0">
                <a:solidFill>
                  <a:srgbClr val="E5E0DF"/>
                </a:solidFill>
                <a:latin typeface="Roboto" pitchFamily="34" charset="0"/>
                <a:ea typeface="Roboto" pitchFamily="34" charset="-122"/>
                <a:cs typeface="Roboto" pitchFamily="34" charset="-120"/>
              </a:rPr>
              <a:t>My Car Shop enables users to perform various operations on their accounts, including registration, login, profile updates, and account management.</a:t>
            </a:r>
            <a:endParaRPr lang="en-US" sz="1900" dirty="0"/>
          </a:p>
        </p:txBody>
      </p:sp>
      <p:pic>
        <p:nvPicPr>
          <p:cNvPr id="7" name="Image 2" descr="preencoded.png"/>
          <p:cNvPicPr>
            <a:picLocks noChangeAspect="1"/>
          </p:cNvPicPr>
          <p:nvPr/>
        </p:nvPicPr>
        <p:blipFill>
          <a:blip r:embed="rId5"/>
          <a:stretch>
            <a:fillRect/>
          </a:stretch>
        </p:blipFill>
        <p:spPr>
          <a:xfrm>
            <a:off x="864037" y="5071467"/>
            <a:ext cx="1234440" cy="2212657"/>
          </a:xfrm>
          <a:prstGeom prst="rect">
            <a:avLst/>
          </a:prstGeom>
        </p:spPr>
      </p:pic>
      <p:sp>
        <p:nvSpPr>
          <p:cNvPr id="8" name="Text 3"/>
          <p:cNvSpPr/>
          <p:nvPr/>
        </p:nvSpPr>
        <p:spPr>
          <a:xfrm>
            <a:off x="2468761" y="5318284"/>
            <a:ext cx="3086100" cy="385763"/>
          </a:xfrm>
          <a:prstGeom prst="rect">
            <a:avLst/>
          </a:prstGeom>
          <a:noFill/>
          <a:ln/>
        </p:spPr>
        <p:txBody>
          <a:bodyPr wrap="none" lIns="0" tIns="0" rIns="0" bIns="0" rtlCol="0" anchor="t"/>
          <a:lstStyle/>
          <a:p>
            <a:pPr marL="0" indent="0" algn="l">
              <a:lnSpc>
                <a:spcPts val="3000"/>
              </a:lnSpc>
              <a:buNone/>
            </a:pPr>
            <a:r>
              <a:rPr lang="en-US" sz="2400" kern="0" spc="-73" dirty="0">
                <a:solidFill>
                  <a:srgbClr val="E5E0DF"/>
                </a:solidFill>
                <a:latin typeface="Roboto Mono" pitchFamily="34" charset="0"/>
                <a:ea typeface="Roboto Mono" pitchFamily="34" charset="-122"/>
                <a:cs typeface="Roboto Mono" pitchFamily="34" charset="-120"/>
              </a:rPr>
              <a:t>JWT Verification</a:t>
            </a:r>
            <a:endParaRPr lang="en-US" sz="2400" dirty="0"/>
          </a:p>
        </p:txBody>
      </p:sp>
      <p:sp>
        <p:nvSpPr>
          <p:cNvPr id="9" name="Text 4"/>
          <p:cNvSpPr/>
          <p:nvPr/>
        </p:nvSpPr>
        <p:spPr>
          <a:xfrm>
            <a:off x="2468761" y="5852160"/>
            <a:ext cx="5811203" cy="1185148"/>
          </a:xfrm>
          <a:prstGeom prst="rect">
            <a:avLst/>
          </a:prstGeom>
          <a:noFill/>
          <a:ln/>
        </p:spPr>
        <p:txBody>
          <a:bodyPr wrap="square" lIns="0" tIns="0" rIns="0" bIns="0" rtlCol="0" anchor="t"/>
          <a:lstStyle/>
          <a:p>
            <a:pPr marL="0" indent="0" algn="l">
              <a:lnSpc>
                <a:spcPts val="3100"/>
              </a:lnSpc>
              <a:buNone/>
            </a:pPr>
            <a:r>
              <a:rPr lang="en-US" sz="1900" kern="0" spc="-19" dirty="0">
                <a:solidFill>
                  <a:srgbClr val="E5E0DF"/>
                </a:solidFill>
                <a:latin typeface="Roboto" pitchFamily="34" charset="0"/>
                <a:ea typeface="Roboto" pitchFamily="34" charset="-122"/>
                <a:cs typeface="Roboto" pitchFamily="34" charset="-120"/>
              </a:rPr>
              <a:t>During signup and login processes, the website utilizes JWT verification to ensure the authenticity and security of user credentials.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00668" y="1189434"/>
            <a:ext cx="7294840" cy="726996"/>
          </a:xfrm>
          <a:prstGeom prst="rect">
            <a:avLst/>
          </a:prstGeom>
          <a:noFill/>
          <a:ln/>
        </p:spPr>
        <p:txBody>
          <a:bodyPr wrap="none" lIns="0" tIns="0" rIns="0" bIns="0" rtlCol="0" anchor="t"/>
          <a:lstStyle/>
          <a:p>
            <a:pPr marL="0" indent="0">
              <a:lnSpc>
                <a:spcPts val="5700"/>
              </a:lnSpc>
              <a:buNone/>
            </a:pPr>
            <a:r>
              <a:rPr lang="en-US" sz="4550" kern="0" spc="-137" dirty="0">
                <a:solidFill>
                  <a:srgbClr val="FFFFFF"/>
                </a:solidFill>
                <a:latin typeface="Roboto Mono" pitchFamily="34" charset="0"/>
                <a:ea typeface="Roboto Mono" pitchFamily="34" charset="-122"/>
                <a:cs typeface="Roboto Mono" pitchFamily="34" charset="-120"/>
              </a:rPr>
              <a:t>Car &amp; Order Management</a:t>
            </a:r>
            <a:endParaRPr lang="en-US" sz="4550" dirty="0"/>
          </a:p>
        </p:txBody>
      </p:sp>
      <p:sp>
        <p:nvSpPr>
          <p:cNvPr id="4" name="Shape 1"/>
          <p:cNvSpPr/>
          <p:nvPr/>
        </p:nvSpPr>
        <p:spPr>
          <a:xfrm>
            <a:off x="6634401" y="2265402"/>
            <a:ext cx="30480" cy="4774644"/>
          </a:xfrm>
          <a:prstGeom prst="roundRect">
            <a:avLst>
              <a:gd name="adj" fmla="val 114503"/>
            </a:avLst>
          </a:prstGeom>
          <a:solidFill>
            <a:srgbClr val="595959"/>
          </a:solidFill>
          <a:ln/>
        </p:spPr>
      </p:sp>
      <p:sp>
        <p:nvSpPr>
          <p:cNvPr id="5" name="Shape 2"/>
          <p:cNvSpPr/>
          <p:nvPr/>
        </p:nvSpPr>
        <p:spPr>
          <a:xfrm>
            <a:off x="6880860" y="2773561"/>
            <a:ext cx="814268" cy="30480"/>
          </a:xfrm>
          <a:prstGeom prst="roundRect">
            <a:avLst>
              <a:gd name="adj" fmla="val 114503"/>
            </a:avLst>
          </a:prstGeom>
          <a:solidFill>
            <a:srgbClr val="595959"/>
          </a:solidFill>
          <a:ln/>
        </p:spPr>
      </p:sp>
      <p:sp>
        <p:nvSpPr>
          <p:cNvPr id="6" name="Shape 3"/>
          <p:cNvSpPr/>
          <p:nvPr/>
        </p:nvSpPr>
        <p:spPr>
          <a:xfrm>
            <a:off x="6387941" y="2527102"/>
            <a:ext cx="523399" cy="523399"/>
          </a:xfrm>
          <a:prstGeom prst="roundRect">
            <a:avLst>
              <a:gd name="adj" fmla="val 6668"/>
            </a:avLst>
          </a:prstGeom>
          <a:solidFill>
            <a:srgbClr val="404040"/>
          </a:solidFill>
          <a:ln/>
        </p:spPr>
      </p:sp>
      <p:sp>
        <p:nvSpPr>
          <p:cNvPr id="7" name="Text 4"/>
          <p:cNvSpPr/>
          <p:nvPr/>
        </p:nvSpPr>
        <p:spPr>
          <a:xfrm>
            <a:off x="6550104" y="2614255"/>
            <a:ext cx="198953" cy="348972"/>
          </a:xfrm>
          <a:prstGeom prst="rect">
            <a:avLst/>
          </a:prstGeom>
          <a:noFill/>
          <a:ln/>
        </p:spPr>
        <p:txBody>
          <a:bodyPr wrap="none" lIns="0" tIns="0" rIns="0" bIns="0" rtlCol="0" anchor="t"/>
          <a:lstStyle/>
          <a:p>
            <a:pPr marL="0" indent="0" algn="ctr">
              <a:lnSpc>
                <a:spcPts val="2700"/>
              </a:lnSpc>
              <a:buNone/>
            </a:pPr>
            <a:r>
              <a:rPr lang="en-US" sz="2700" kern="0" spc="-82" dirty="0">
                <a:solidFill>
                  <a:srgbClr val="E5E0DF"/>
                </a:solidFill>
                <a:latin typeface="Roboto Mono" pitchFamily="34" charset="0"/>
                <a:ea typeface="Roboto Mono" pitchFamily="34" charset="-122"/>
                <a:cs typeface="Roboto Mono" pitchFamily="34" charset="-120"/>
              </a:rPr>
              <a:t>1</a:t>
            </a:r>
            <a:endParaRPr lang="en-US" sz="2700" dirty="0"/>
          </a:p>
        </p:txBody>
      </p:sp>
      <p:sp>
        <p:nvSpPr>
          <p:cNvPr id="8" name="Text 5"/>
          <p:cNvSpPr/>
          <p:nvPr/>
        </p:nvSpPr>
        <p:spPr>
          <a:xfrm>
            <a:off x="7929205" y="2498050"/>
            <a:ext cx="3149322" cy="363498"/>
          </a:xfrm>
          <a:prstGeom prst="rect">
            <a:avLst/>
          </a:prstGeom>
          <a:noFill/>
          <a:ln/>
        </p:spPr>
        <p:txBody>
          <a:bodyPr wrap="none" lIns="0" tIns="0" rIns="0" bIns="0" rtlCol="0" anchor="t"/>
          <a:lstStyle/>
          <a:p>
            <a:pPr marL="0" indent="0" algn="l">
              <a:lnSpc>
                <a:spcPts val="2850"/>
              </a:lnSpc>
              <a:buNone/>
            </a:pPr>
            <a:r>
              <a:rPr lang="en-US" sz="2250" kern="0" spc="-69" dirty="0">
                <a:solidFill>
                  <a:srgbClr val="E5E0DF"/>
                </a:solidFill>
                <a:latin typeface="Roboto Mono" pitchFamily="34" charset="0"/>
                <a:ea typeface="Roboto Mono" pitchFamily="34" charset="-122"/>
                <a:cs typeface="Roboto Mono" pitchFamily="34" charset="-120"/>
              </a:rPr>
              <a:t>Car CRUD Operations</a:t>
            </a:r>
            <a:endParaRPr lang="en-US" sz="2250" dirty="0"/>
          </a:p>
        </p:txBody>
      </p:sp>
      <p:sp>
        <p:nvSpPr>
          <p:cNvPr id="9" name="Text 6"/>
          <p:cNvSpPr/>
          <p:nvPr/>
        </p:nvSpPr>
        <p:spPr>
          <a:xfrm>
            <a:off x="7929205" y="3001089"/>
            <a:ext cx="5886926" cy="1116568"/>
          </a:xfrm>
          <a:prstGeom prst="rect">
            <a:avLst/>
          </a:prstGeom>
          <a:noFill/>
          <a:ln/>
        </p:spPr>
        <p:txBody>
          <a:bodyPr wrap="square" lIns="0" tIns="0" rIns="0" bIns="0" rtlCol="0" anchor="t"/>
          <a:lstStyle/>
          <a:p>
            <a:pPr marL="0" indent="0" algn="l">
              <a:lnSpc>
                <a:spcPts val="2900"/>
              </a:lnSpc>
              <a:buNone/>
            </a:pPr>
            <a:r>
              <a:rPr lang="en-US" sz="1800" kern="0" spc="-18" dirty="0">
                <a:solidFill>
                  <a:srgbClr val="E5E0DF"/>
                </a:solidFill>
                <a:latin typeface="Roboto" pitchFamily="34" charset="0"/>
                <a:ea typeface="Roboto" pitchFamily="34" charset="-122"/>
                <a:cs typeface="Roboto" pitchFamily="34" charset="-120"/>
              </a:rPr>
              <a:t>Administrators have access to comprehensive car management features, allowing them to add, update, delete, and manage car listings efficiently.</a:t>
            </a:r>
            <a:endParaRPr lang="en-US" sz="1800" dirty="0"/>
          </a:p>
        </p:txBody>
      </p:sp>
      <p:sp>
        <p:nvSpPr>
          <p:cNvPr id="10" name="Shape 7"/>
          <p:cNvSpPr/>
          <p:nvPr/>
        </p:nvSpPr>
        <p:spPr>
          <a:xfrm>
            <a:off x="6880860" y="5091112"/>
            <a:ext cx="814268" cy="30480"/>
          </a:xfrm>
          <a:prstGeom prst="roundRect">
            <a:avLst>
              <a:gd name="adj" fmla="val 114503"/>
            </a:avLst>
          </a:prstGeom>
          <a:solidFill>
            <a:srgbClr val="595959"/>
          </a:solidFill>
          <a:ln/>
        </p:spPr>
      </p:sp>
      <p:sp>
        <p:nvSpPr>
          <p:cNvPr id="11" name="Shape 8"/>
          <p:cNvSpPr/>
          <p:nvPr/>
        </p:nvSpPr>
        <p:spPr>
          <a:xfrm>
            <a:off x="6387941" y="4844653"/>
            <a:ext cx="523399" cy="523399"/>
          </a:xfrm>
          <a:prstGeom prst="roundRect">
            <a:avLst>
              <a:gd name="adj" fmla="val 6668"/>
            </a:avLst>
          </a:prstGeom>
          <a:solidFill>
            <a:srgbClr val="404040"/>
          </a:solidFill>
          <a:ln/>
        </p:spPr>
      </p:sp>
      <p:sp>
        <p:nvSpPr>
          <p:cNvPr id="12" name="Text 9"/>
          <p:cNvSpPr/>
          <p:nvPr/>
        </p:nvSpPr>
        <p:spPr>
          <a:xfrm>
            <a:off x="6550104" y="4931807"/>
            <a:ext cx="198953" cy="348972"/>
          </a:xfrm>
          <a:prstGeom prst="rect">
            <a:avLst/>
          </a:prstGeom>
          <a:noFill/>
          <a:ln/>
        </p:spPr>
        <p:txBody>
          <a:bodyPr wrap="none" lIns="0" tIns="0" rIns="0" bIns="0" rtlCol="0" anchor="t"/>
          <a:lstStyle/>
          <a:p>
            <a:pPr marL="0" indent="0" algn="ctr">
              <a:lnSpc>
                <a:spcPts val="2700"/>
              </a:lnSpc>
              <a:buNone/>
            </a:pPr>
            <a:r>
              <a:rPr lang="en-US" sz="2700" kern="0" spc="-82" dirty="0">
                <a:solidFill>
                  <a:srgbClr val="E5E0DF"/>
                </a:solidFill>
                <a:latin typeface="Roboto Mono" pitchFamily="34" charset="0"/>
                <a:ea typeface="Roboto Mono" pitchFamily="34" charset="-122"/>
                <a:cs typeface="Roboto Mono" pitchFamily="34" charset="-120"/>
              </a:rPr>
              <a:t>2</a:t>
            </a:r>
            <a:endParaRPr lang="en-US" sz="2700" dirty="0"/>
          </a:p>
        </p:txBody>
      </p:sp>
      <p:sp>
        <p:nvSpPr>
          <p:cNvPr id="13" name="Text 10"/>
          <p:cNvSpPr/>
          <p:nvPr/>
        </p:nvSpPr>
        <p:spPr>
          <a:xfrm>
            <a:off x="7929205" y="4815602"/>
            <a:ext cx="3480911" cy="363498"/>
          </a:xfrm>
          <a:prstGeom prst="rect">
            <a:avLst/>
          </a:prstGeom>
          <a:noFill/>
          <a:ln/>
        </p:spPr>
        <p:txBody>
          <a:bodyPr wrap="none" lIns="0" tIns="0" rIns="0" bIns="0" rtlCol="0" anchor="t"/>
          <a:lstStyle/>
          <a:p>
            <a:pPr marL="0" indent="0" algn="l">
              <a:lnSpc>
                <a:spcPts val="2850"/>
              </a:lnSpc>
              <a:buNone/>
            </a:pPr>
            <a:r>
              <a:rPr lang="en-US" sz="2250" kern="0" spc="-69" dirty="0">
                <a:solidFill>
                  <a:srgbClr val="E5E0DF"/>
                </a:solidFill>
                <a:latin typeface="Roboto Mono" pitchFamily="34" charset="0"/>
                <a:ea typeface="Roboto Mono" pitchFamily="34" charset="-122"/>
                <a:cs typeface="Roboto Mono" pitchFamily="34" charset="-120"/>
              </a:rPr>
              <a:t>Order CRUD Operations</a:t>
            </a:r>
            <a:endParaRPr lang="en-US" sz="2250" dirty="0"/>
          </a:p>
        </p:txBody>
      </p:sp>
      <p:sp>
        <p:nvSpPr>
          <p:cNvPr id="14" name="Text 11"/>
          <p:cNvSpPr/>
          <p:nvPr/>
        </p:nvSpPr>
        <p:spPr>
          <a:xfrm>
            <a:off x="7929205" y="5318641"/>
            <a:ext cx="5886926" cy="1488758"/>
          </a:xfrm>
          <a:prstGeom prst="rect">
            <a:avLst/>
          </a:prstGeom>
          <a:noFill/>
          <a:ln/>
        </p:spPr>
        <p:txBody>
          <a:bodyPr wrap="square" lIns="0" tIns="0" rIns="0" bIns="0" rtlCol="0" anchor="t"/>
          <a:lstStyle/>
          <a:p>
            <a:pPr marL="0" indent="0" algn="l">
              <a:lnSpc>
                <a:spcPts val="2900"/>
              </a:lnSpc>
              <a:buNone/>
            </a:pPr>
            <a:r>
              <a:rPr lang="en-US" sz="1800" kern="0" spc="-18" dirty="0">
                <a:solidFill>
                  <a:srgbClr val="E5E0DF"/>
                </a:solidFill>
                <a:latin typeface="Roboto" pitchFamily="34" charset="0"/>
                <a:ea typeface="Roboto" pitchFamily="34" charset="-122"/>
                <a:cs typeface="Roboto" pitchFamily="34" charset="-120"/>
              </a:rPr>
              <a:t>Users can seamlessly place, track, and manage their car purchases through the website's intuitive order system. The website allows users to view order history, track shipment progress, and update order details.</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7113"/>
          </a:xfrm>
          <a:prstGeom prst="rect">
            <a:avLst/>
          </a:prstGeom>
        </p:spPr>
      </p:pic>
      <p:sp>
        <p:nvSpPr>
          <p:cNvPr id="3" name="Text 0"/>
          <p:cNvSpPr/>
          <p:nvPr/>
        </p:nvSpPr>
        <p:spPr>
          <a:xfrm>
            <a:off x="732711" y="3359229"/>
            <a:ext cx="5234226" cy="654248"/>
          </a:xfrm>
          <a:prstGeom prst="rect">
            <a:avLst/>
          </a:prstGeom>
          <a:noFill/>
          <a:ln/>
        </p:spPr>
        <p:txBody>
          <a:bodyPr wrap="none" lIns="0" tIns="0" rIns="0" bIns="0" rtlCol="0" anchor="t"/>
          <a:lstStyle/>
          <a:p>
            <a:pPr marL="0" indent="0">
              <a:lnSpc>
                <a:spcPts val="5150"/>
              </a:lnSpc>
              <a:buNone/>
            </a:pPr>
            <a:r>
              <a:rPr lang="en-US" sz="4100" kern="0" spc="-124" dirty="0">
                <a:solidFill>
                  <a:srgbClr val="FFFFFF"/>
                </a:solidFill>
                <a:latin typeface="Roboto Mono" pitchFamily="34" charset="0"/>
                <a:ea typeface="Roboto Mono" pitchFamily="34" charset="-122"/>
                <a:cs typeface="Roboto Mono" pitchFamily="34" charset="-120"/>
              </a:rPr>
              <a:t>Reviews &amp; Ratings</a:t>
            </a:r>
            <a:endParaRPr lang="en-US" sz="4100" dirty="0"/>
          </a:p>
        </p:txBody>
      </p:sp>
      <p:sp>
        <p:nvSpPr>
          <p:cNvPr id="4" name="Shape 1"/>
          <p:cNvSpPr/>
          <p:nvPr/>
        </p:nvSpPr>
        <p:spPr>
          <a:xfrm>
            <a:off x="732711" y="4327446"/>
            <a:ext cx="13164979" cy="3159919"/>
          </a:xfrm>
          <a:prstGeom prst="roundRect">
            <a:avLst>
              <a:gd name="adj" fmla="val 994"/>
            </a:avLst>
          </a:prstGeom>
          <a:noFill/>
          <a:ln w="7620">
            <a:solidFill>
              <a:srgbClr val="FFFFFF">
                <a:alpha val="24000"/>
              </a:srgbClr>
            </a:solidFill>
            <a:prstDash val="solid"/>
          </a:ln>
        </p:spPr>
      </p:sp>
      <p:sp>
        <p:nvSpPr>
          <p:cNvPr id="5" name="Shape 2"/>
          <p:cNvSpPr/>
          <p:nvPr/>
        </p:nvSpPr>
        <p:spPr>
          <a:xfrm>
            <a:off x="740331" y="4335066"/>
            <a:ext cx="13149739" cy="936546"/>
          </a:xfrm>
          <a:prstGeom prst="rect">
            <a:avLst/>
          </a:prstGeom>
          <a:solidFill>
            <a:srgbClr val="FFFFFF">
              <a:alpha val="4000"/>
            </a:srgbClr>
          </a:solidFill>
          <a:ln/>
        </p:spPr>
      </p:sp>
      <p:sp>
        <p:nvSpPr>
          <p:cNvPr id="6" name="Text 3"/>
          <p:cNvSpPr/>
          <p:nvPr/>
        </p:nvSpPr>
        <p:spPr>
          <a:xfrm>
            <a:off x="949643" y="4468297"/>
            <a:ext cx="6152436" cy="335042"/>
          </a:xfrm>
          <a:prstGeom prst="rect">
            <a:avLst/>
          </a:prstGeom>
          <a:noFill/>
          <a:ln/>
        </p:spPr>
        <p:txBody>
          <a:bodyPr wrap="none" lIns="0" tIns="0" rIns="0" bIns="0" rtlCol="0" anchor="t"/>
          <a:lstStyle/>
          <a:p>
            <a:pPr marL="0" indent="0">
              <a:lnSpc>
                <a:spcPts val="2600"/>
              </a:lnSpc>
              <a:buNone/>
            </a:pPr>
            <a:r>
              <a:rPr lang="en-US" sz="1600" kern="0" spc="-16" dirty="0">
                <a:solidFill>
                  <a:srgbClr val="E5E0DF"/>
                </a:solidFill>
                <a:latin typeface="Roboto" pitchFamily="34" charset="0"/>
                <a:ea typeface="Roboto" pitchFamily="34" charset="-122"/>
                <a:cs typeface="Roboto" pitchFamily="34" charset="-120"/>
              </a:rPr>
              <a:t>Review Submission</a:t>
            </a:r>
            <a:endParaRPr lang="en-US" sz="1600" dirty="0"/>
          </a:p>
        </p:txBody>
      </p:sp>
      <p:sp>
        <p:nvSpPr>
          <p:cNvPr id="7" name="Text 4"/>
          <p:cNvSpPr/>
          <p:nvPr/>
        </p:nvSpPr>
        <p:spPr>
          <a:xfrm>
            <a:off x="7528322" y="4468297"/>
            <a:ext cx="6152436" cy="670084"/>
          </a:xfrm>
          <a:prstGeom prst="rect">
            <a:avLst/>
          </a:prstGeom>
          <a:noFill/>
          <a:ln/>
        </p:spPr>
        <p:txBody>
          <a:bodyPr wrap="square" lIns="0" tIns="0" rIns="0" bIns="0" rtlCol="0" anchor="t"/>
          <a:lstStyle/>
          <a:p>
            <a:pPr marL="0" indent="0">
              <a:lnSpc>
                <a:spcPts val="2600"/>
              </a:lnSpc>
              <a:buNone/>
            </a:pPr>
            <a:r>
              <a:rPr lang="en-US" sz="1600" kern="0" spc="-16" dirty="0">
                <a:solidFill>
                  <a:srgbClr val="E5E0DF"/>
                </a:solidFill>
                <a:latin typeface="Roboto" pitchFamily="34" charset="0"/>
                <a:ea typeface="Roboto" pitchFamily="34" charset="-122"/>
                <a:cs typeface="Roboto" pitchFamily="34" charset="-120"/>
              </a:rPr>
              <a:t>Users can submit their own reviews and ratings for cars they have purchased, providing valuable feedback for other potential buyers.</a:t>
            </a:r>
            <a:endParaRPr lang="en-US" sz="1600" dirty="0"/>
          </a:p>
        </p:txBody>
      </p:sp>
      <p:sp>
        <p:nvSpPr>
          <p:cNvPr id="8" name="Shape 5"/>
          <p:cNvSpPr/>
          <p:nvPr/>
        </p:nvSpPr>
        <p:spPr>
          <a:xfrm>
            <a:off x="740331" y="5271611"/>
            <a:ext cx="13149739" cy="936546"/>
          </a:xfrm>
          <a:prstGeom prst="rect">
            <a:avLst/>
          </a:prstGeom>
          <a:solidFill>
            <a:srgbClr val="000000">
              <a:alpha val="4000"/>
            </a:srgbClr>
          </a:solidFill>
          <a:ln/>
        </p:spPr>
      </p:sp>
      <p:sp>
        <p:nvSpPr>
          <p:cNvPr id="9" name="Text 6"/>
          <p:cNvSpPr/>
          <p:nvPr/>
        </p:nvSpPr>
        <p:spPr>
          <a:xfrm>
            <a:off x="949643" y="5404842"/>
            <a:ext cx="6152436" cy="335042"/>
          </a:xfrm>
          <a:prstGeom prst="rect">
            <a:avLst/>
          </a:prstGeom>
          <a:noFill/>
          <a:ln/>
        </p:spPr>
        <p:txBody>
          <a:bodyPr wrap="none" lIns="0" tIns="0" rIns="0" bIns="0" rtlCol="0" anchor="t"/>
          <a:lstStyle/>
          <a:p>
            <a:pPr marL="0" indent="0">
              <a:lnSpc>
                <a:spcPts val="2600"/>
              </a:lnSpc>
              <a:buNone/>
            </a:pPr>
            <a:r>
              <a:rPr lang="en-US" sz="1600" kern="0" spc="-16" dirty="0">
                <a:solidFill>
                  <a:srgbClr val="E5E0DF"/>
                </a:solidFill>
                <a:latin typeface="Roboto" pitchFamily="34" charset="0"/>
                <a:ea typeface="Roboto" pitchFamily="34" charset="-122"/>
                <a:cs typeface="Roboto" pitchFamily="34" charset="-120"/>
              </a:rPr>
              <a:t>Review Moderation</a:t>
            </a:r>
            <a:endParaRPr lang="en-US" sz="1600" dirty="0"/>
          </a:p>
        </p:txBody>
      </p:sp>
      <p:sp>
        <p:nvSpPr>
          <p:cNvPr id="10" name="Text 7"/>
          <p:cNvSpPr/>
          <p:nvPr/>
        </p:nvSpPr>
        <p:spPr>
          <a:xfrm>
            <a:off x="7528322" y="5404842"/>
            <a:ext cx="6152436" cy="670084"/>
          </a:xfrm>
          <a:prstGeom prst="rect">
            <a:avLst/>
          </a:prstGeom>
          <a:noFill/>
          <a:ln/>
        </p:spPr>
        <p:txBody>
          <a:bodyPr wrap="square" lIns="0" tIns="0" rIns="0" bIns="0" rtlCol="0" anchor="t"/>
          <a:lstStyle/>
          <a:p>
            <a:pPr marL="0" indent="0">
              <a:lnSpc>
                <a:spcPts val="2600"/>
              </a:lnSpc>
              <a:buNone/>
            </a:pPr>
            <a:r>
              <a:rPr lang="en-US" sz="1600" kern="0" spc="-16" dirty="0">
                <a:solidFill>
                  <a:srgbClr val="E5E0DF"/>
                </a:solidFill>
                <a:latin typeface="Roboto" pitchFamily="34" charset="0"/>
                <a:ea typeface="Roboto" pitchFamily="34" charset="-122"/>
                <a:cs typeface="Roboto" pitchFamily="34" charset="-120"/>
              </a:rPr>
              <a:t>Administrators moderate all submitted reviews to ensure quality, relevance, and adherence to website guidelines.</a:t>
            </a:r>
            <a:endParaRPr lang="en-US" sz="1600" dirty="0"/>
          </a:p>
        </p:txBody>
      </p:sp>
      <p:sp>
        <p:nvSpPr>
          <p:cNvPr id="11" name="Shape 8"/>
          <p:cNvSpPr/>
          <p:nvPr/>
        </p:nvSpPr>
        <p:spPr>
          <a:xfrm>
            <a:off x="740331" y="6208157"/>
            <a:ext cx="13149739" cy="1271588"/>
          </a:xfrm>
          <a:prstGeom prst="rect">
            <a:avLst/>
          </a:prstGeom>
          <a:solidFill>
            <a:srgbClr val="FFFFFF">
              <a:alpha val="4000"/>
            </a:srgbClr>
          </a:solidFill>
          <a:ln/>
        </p:spPr>
      </p:sp>
      <p:sp>
        <p:nvSpPr>
          <p:cNvPr id="12" name="Text 9"/>
          <p:cNvSpPr/>
          <p:nvPr/>
        </p:nvSpPr>
        <p:spPr>
          <a:xfrm>
            <a:off x="949643" y="6341388"/>
            <a:ext cx="6152436" cy="335042"/>
          </a:xfrm>
          <a:prstGeom prst="rect">
            <a:avLst/>
          </a:prstGeom>
          <a:noFill/>
          <a:ln/>
        </p:spPr>
        <p:txBody>
          <a:bodyPr wrap="none" lIns="0" tIns="0" rIns="0" bIns="0" rtlCol="0" anchor="t"/>
          <a:lstStyle/>
          <a:p>
            <a:pPr marL="0" indent="0">
              <a:lnSpc>
                <a:spcPts val="2600"/>
              </a:lnSpc>
              <a:buNone/>
            </a:pPr>
            <a:r>
              <a:rPr lang="en-US" sz="1600" kern="0" spc="-16" dirty="0">
                <a:solidFill>
                  <a:srgbClr val="E5E0DF"/>
                </a:solidFill>
                <a:latin typeface="Roboto" pitchFamily="34" charset="0"/>
                <a:ea typeface="Roboto" pitchFamily="34" charset="-122"/>
                <a:cs typeface="Roboto" pitchFamily="34" charset="-120"/>
              </a:rPr>
              <a:t>Review Display</a:t>
            </a:r>
            <a:endParaRPr lang="en-US" sz="1600" dirty="0"/>
          </a:p>
        </p:txBody>
      </p:sp>
      <p:sp>
        <p:nvSpPr>
          <p:cNvPr id="13" name="Text 10"/>
          <p:cNvSpPr/>
          <p:nvPr/>
        </p:nvSpPr>
        <p:spPr>
          <a:xfrm>
            <a:off x="7528322" y="6341388"/>
            <a:ext cx="6152436" cy="1005126"/>
          </a:xfrm>
          <a:prstGeom prst="rect">
            <a:avLst/>
          </a:prstGeom>
          <a:noFill/>
          <a:ln/>
        </p:spPr>
        <p:txBody>
          <a:bodyPr wrap="square" lIns="0" tIns="0" rIns="0" bIns="0" rtlCol="0" anchor="t"/>
          <a:lstStyle/>
          <a:p>
            <a:pPr marL="0" indent="0">
              <a:lnSpc>
                <a:spcPts val="2600"/>
              </a:lnSpc>
              <a:buNone/>
            </a:pPr>
            <a:r>
              <a:rPr lang="en-US" sz="1600" kern="0" spc="-16" dirty="0">
                <a:solidFill>
                  <a:srgbClr val="E5E0DF"/>
                </a:solidFill>
                <a:latin typeface="Roboto" pitchFamily="34" charset="0"/>
                <a:ea typeface="Roboto" pitchFamily="34" charset="-122"/>
                <a:cs typeface="Roboto" pitchFamily="34" charset="-120"/>
              </a:rPr>
              <a:t>Verified reviews and ratings are displayed on the car listing pages, helping users make informed decisions based on real-world experiences.</a:t>
            </a:r>
            <a:endParaRPr lang="en-US" sz="1600" dirty="0"/>
          </a:p>
        </p:txBody>
      </p:sp>
      <p:sp>
        <p:nvSpPr>
          <p:cNvPr id="14" name="Rectangle 13">
            <a:extLst>
              <a:ext uri="{FF2B5EF4-FFF2-40B4-BE49-F238E27FC236}">
                <a16:creationId xmlns:a16="http://schemas.microsoft.com/office/drawing/2014/main" id="{3DA9389D-788E-DDF1-FC1B-13E727C86D0B}"/>
              </a:ext>
            </a:extLst>
          </p:cNvPr>
          <p:cNvSpPr/>
          <p:nvPr/>
        </p:nvSpPr>
        <p:spPr>
          <a:xfrm>
            <a:off x="12723541" y="7655312"/>
            <a:ext cx="1906859" cy="524107"/>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13502" y="494228"/>
            <a:ext cx="4851678" cy="559951"/>
          </a:xfrm>
          <a:prstGeom prst="rect">
            <a:avLst/>
          </a:prstGeom>
          <a:noFill/>
          <a:ln/>
        </p:spPr>
        <p:txBody>
          <a:bodyPr wrap="none" lIns="0" tIns="0" rIns="0" bIns="0" rtlCol="0" anchor="t"/>
          <a:lstStyle/>
          <a:p>
            <a:pPr marL="0" indent="0">
              <a:lnSpc>
                <a:spcPts val="4400"/>
              </a:lnSpc>
              <a:buNone/>
            </a:pPr>
            <a:r>
              <a:rPr lang="en-US" sz="3500" kern="0" spc="-106" dirty="0">
                <a:solidFill>
                  <a:srgbClr val="FFFFFF"/>
                </a:solidFill>
                <a:latin typeface="Roboto Mono" pitchFamily="34" charset="0"/>
                <a:ea typeface="Roboto Mono" pitchFamily="34" charset="-122"/>
                <a:cs typeface="Roboto Mono" pitchFamily="34" charset="-120"/>
              </a:rPr>
              <a:t>Future Enhancements</a:t>
            </a:r>
            <a:endParaRPr lang="en-US" sz="3500" dirty="0"/>
          </a:p>
        </p:txBody>
      </p:sp>
      <p:pic>
        <p:nvPicPr>
          <p:cNvPr id="4" name="Image 1" descr="preencoded.png"/>
          <p:cNvPicPr>
            <a:picLocks noChangeAspect="1"/>
          </p:cNvPicPr>
          <p:nvPr/>
        </p:nvPicPr>
        <p:blipFill>
          <a:blip r:embed="rId4"/>
          <a:stretch>
            <a:fillRect/>
          </a:stretch>
        </p:blipFill>
        <p:spPr>
          <a:xfrm>
            <a:off x="6113502" y="1322903"/>
            <a:ext cx="447913" cy="447913"/>
          </a:xfrm>
          <a:prstGeom prst="rect">
            <a:avLst/>
          </a:prstGeom>
        </p:spPr>
      </p:pic>
      <p:sp>
        <p:nvSpPr>
          <p:cNvPr id="5" name="Text 1"/>
          <p:cNvSpPr/>
          <p:nvPr/>
        </p:nvSpPr>
        <p:spPr>
          <a:xfrm>
            <a:off x="6113502" y="1950006"/>
            <a:ext cx="2424589" cy="279916"/>
          </a:xfrm>
          <a:prstGeom prst="rect">
            <a:avLst/>
          </a:prstGeom>
          <a:noFill/>
          <a:ln/>
        </p:spPr>
        <p:txBody>
          <a:bodyPr wrap="none" lIns="0" tIns="0" rIns="0" bIns="0" rtlCol="0" anchor="t"/>
          <a:lstStyle/>
          <a:p>
            <a:pPr marL="0" indent="0" algn="l">
              <a:lnSpc>
                <a:spcPts val="2200"/>
              </a:lnSpc>
              <a:buNone/>
            </a:pPr>
            <a:r>
              <a:rPr lang="en-US" sz="1750" kern="0" spc="-53" dirty="0">
                <a:solidFill>
                  <a:srgbClr val="E5E0DF"/>
                </a:solidFill>
                <a:latin typeface="Roboto Mono" pitchFamily="34" charset="0"/>
                <a:ea typeface="Roboto Mono" pitchFamily="34" charset="-122"/>
                <a:cs typeface="Roboto Mono" pitchFamily="34" charset="-120"/>
              </a:rPr>
              <a:t>Payment Integration</a:t>
            </a:r>
            <a:endParaRPr lang="en-US" sz="1750" dirty="0"/>
          </a:p>
        </p:txBody>
      </p:sp>
      <p:sp>
        <p:nvSpPr>
          <p:cNvPr id="6" name="Text 2"/>
          <p:cNvSpPr/>
          <p:nvPr/>
        </p:nvSpPr>
        <p:spPr>
          <a:xfrm>
            <a:off x="6113502" y="2337435"/>
            <a:ext cx="7889796" cy="860108"/>
          </a:xfrm>
          <a:prstGeom prst="rect">
            <a:avLst/>
          </a:prstGeom>
          <a:noFill/>
          <a:ln/>
        </p:spPr>
        <p:txBody>
          <a:bodyPr wrap="square" lIns="0" tIns="0" rIns="0" bIns="0" rtlCol="0" anchor="t"/>
          <a:lstStyle/>
          <a:p>
            <a:pPr marL="0" indent="0" algn="l">
              <a:lnSpc>
                <a:spcPts val="2250"/>
              </a:lnSpc>
              <a:buNone/>
            </a:pPr>
            <a:r>
              <a:rPr lang="en-US" sz="1400" kern="0" spc="-14" dirty="0">
                <a:solidFill>
                  <a:srgbClr val="E5E0DF"/>
                </a:solidFill>
                <a:latin typeface="Roboto" pitchFamily="34" charset="0"/>
                <a:ea typeface="Roboto" pitchFamily="34" charset="-122"/>
                <a:cs typeface="Roboto" pitchFamily="34" charset="-120"/>
              </a:rPr>
              <a:t>Integration with secure payment gateways will enable seamless online transactions for car purchases. Users will be able to complete their purchases securely and conveniently using various payment methods.</a:t>
            </a:r>
            <a:endParaRPr lang="en-US" sz="1400" dirty="0"/>
          </a:p>
        </p:txBody>
      </p:sp>
      <p:pic>
        <p:nvPicPr>
          <p:cNvPr id="7" name="Image 2" descr="preencoded.png"/>
          <p:cNvPicPr>
            <a:picLocks noChangeAspect="1"/>
          </p:cNvPicPr>
          <p:nvPr/>
        </p:nvPicPr>
        <p:blipFill>
          <a:blip r:embed="rId5"/>
          <a:stretch>
            <a:fillRect/>
          </a:stretch>
        </p:blipFill>
        <p:spPr>
          <a:xfrm>
            <a:off x="6113502" y="3735110"/>
            <a:ext cx="447913" cy="447913"/>
          </a:xfrm>
          <a:prstGeom prst="rect">
            <a:avLst/>
          </a:prstGeom>
        </p:spPr>
      </p:pic>
      <p:sp>
        <p:nvSpPr>
          <p:cNvPr id="8" name="Text 3"/>
          <p:cNvSpPr/>
          <p:nvPr/>
        </p:nvSpPr>
        <p:spPr>
          <a:xfrm>
            <a:off x="6113502" y="4362212"/>
            <a:ext cx="2679740" cy="279916"/>
          </a:xfrm>
          <a:prstGeom prst="rect">
            <a:avLst/>
          </a:prstGeom>
          <a:noFill/>
          <a:ln/>
        </p:spPr>
        <p:txBody>
          <a:bodyPr wrap="none" lIns="0" tIns="0" rIns="0" bIns="0" rtlCol="0" anchor="t"/>
          <a:lstStyle/>
          <a:p>
            <a:pPr marL="0" indent="0" algn="l">
              <a:lnSpc>
                <a:spcPts val="2200"/>
              </a:lnSpc>
              <a:buNone/>
            </a:pPr>
            <a:r>
              <a:rPr lang="en-US" sz="1750" kern="0" spc="-53" dirty="0">
                <a:solidFill>
                  <a:srgbClr val="E5E0DF"/>
                </a:solidFill>
                <a:latin typeface="Roboto Mono" pitchFamily="34" charset="0"/>
                <a:ea typeface="Roboto Mono" pitchFamily="34" charset="-122"/>
                <a:cs typeface="Roboto Mono" pitchFamily="34" charset="-120"/>
              </a:rPr>
              <a:t>Recommendation System</a:t>
            </a:r>
            <a:endParaRPr lang="en-US" sz="1750" dirty="0"/>
          </a:p>
        </p:txBody>
      </p:sp>
      <p:sp>
        <p:nvSpPr>
          <p:cNvPr id="9" name="Text 4"/>
          <p:cNvSpPr/>
          <p:nvPr/>
        </p:nvSpPr>
        <p:spPr>
          <a:xfrm>
            <a:off x="6113502" y="4749641"/>
            <a:ext cx="7889796" cy="860108"/>
          </a:xfrm>
          <a:prstGeom prst="rect">
            <a:avLst/>
          </a:prstGeom>
          <a:noFill/>
          <a:ln/>
        </p:spPr>
        <p:txBody>
          <a:bodyPr wrap="square" lIns="0" tIns="0" rIns="0" bIns="0" rtlCol="0" anchor="t"/>
          <a:lstStyle/>
          <a:p>
            <a:pPr marL="0" indent="0" algn="l">
              <a:lnSpc>
                <a:spcPts val="2250"/>
              </a:lnSpc>
              <a:buNone/>
            </a:pPr>
            <a:r>
              <a:rPr lang="en-US" sz="1400" kern="0" spc="-14" dirty="0">
                <a:solidFill>
                  <a:srgbClr val="E5E0DF"/>
                </a:solidFill>
                <a:latin typeface="Roboto" pitchFamily="34" charset="0"/>
                <a:ea typeface="Roboto" pitchFamily="34" charset="-122"/>
                <a:cs typeface="Roboto" pitchFamily="34" charset="-120"/>
              </a:rPr>
              <a:t>The website will implement a personalized recommendation system to suggest cars that match users' preferences and past search history. This feature will enhance the user experience by providing relevant and targeted car suggestions.</a:t>
            </a:r>
            <a:endParaRPr lang="en-US" sz="1400" dirty="0"/>
          </a:p>
        </p:txBody>
      </p:sp>
      <p:pic>
        <p:nvPicPr>
          <p:cNvPr id="10" name="Image 3" descr="preencoded.png"/>
          <p:cNvPicPr>
            <a:picLocks noChangeAspect="1"/>
          </p:cNvPicPr>
          <p:nvPr/>
        </p:nvPicPr>
        <p:blipFill>
          <a:blip r:embed="rId6"/>
          <a:stretch>
            <a:fillRect/>
          </a:stretch>
        </p:blipFill>
        <p:spPr>
          <a:xfrm>
            <a:off x="6113502" y="6147316"/>
            <a:ext cx="447913" cy="447913"/>
          </a:xfrm>
          <a:prstGeom prst="rect">
            <a:avLst/>
          </a:prstGeom>
        </p:spPr>
      </p:pic>
      <p:sp>
        <p:nvSpPr>
          <p:cNvPr id="11" name="Text 5"/>
          <p:cNvSpPr/>
          <p:nvPr/>
        </p:nvSpPr>
        <p:spPr>
          <a:xfrm>
            <a:off x="6113502" y="6774418"/>
            <a:ext cx="2240042" cy="279916"/>
          </a:xfrm>
          <a:prstGeom prst="rect">
            <a:avLst/>
          </a:prstGeom>
          <a:noFill/>
          <a:ln/>
        </p:spPr>
        <p:txBody>
          <a:bodyPr wrap="none" lIns="0" tIns="0" rIns="0" bIns="0" rtlCol="0" anchor="t"/>
          <a:lstStyle/>
          <a:p>
            <a:pPr marL="0" indent="0" algn="l">
              <a:lnSpc>
                <a:spcPts val="2200"/>
              </a:lnSpc>
              <a:buNone/>
            </a:pPr>
            <a:r>
              <a:rPr lang="en-US" sz="1750" kern="0" spc="-53" dirty="0">
                <a:solidFill>
                  <a:srgbClr val="E5E0DF"/>
                </a:solidFill>
                <a:latin typeface="Roboto Mono" pitchFamily="34" charset="0"/>
                <a:ea typeface="Roboto Mono" pitchFamily="34" charset="-122"/>
                <a:cs typeface="Roboto Mono" pitchFamily="34" charset="-120"/>
              </a:rPr>
              <a:t>SEO Optimization</a:t>
            </a:r>
            <a:endParaRPr lang="en-US" sz="1750" dirty="0"/>
          </a:p>
        </p:txBody>
      </p:sp>
      <p:sp>
        <p:nvSpPr>
          <p:cNvPr id="12" name="Text 6"/>
          <p:cNvSpPr/>
          <p:nvPr/>
        </p:nvSpPr>
        <p:spPr>
          <a:xfrm>
            <a:off x="6113502" y="7161848"/>
            <a:ext cx="7889796" cy="573405"/>
          </a:xfrm>
          <a:prstGeom prst="rect">
            <a:avLst/>
          </a:prstGeom>
          <a:noFill/>
          <a:ln/>
        </p:spPr>
        <p:txBody>
          <a:bodyPr wrap="square" lIns="0" tIns="0" rIns="0" bIns="0" rtlCol="0" anchor="t"/>
          <a:lstStyle/>
          <a:p>
            <a:pPr marL="0" indent="0" algn="l">
              <a:lnSpc>
                <a:spcPts val="2250"/>
              </a:lnSpc>
              <a:buNone/>
            </a:pPr>
            <a:r>
              <a:rPr lang="en-US" sz="1400" kern="0" spc="-14" dirty="0">
                <a:solidFill>
                  <a:srgbClr val="E5E0DF"/>
                </a:solidFill>
                <a:latin typeface="Roboto" pitchFamily="34" charset="0"/>
                <a:ea typeface="Roboto" pitchFamily="34" charset="-122"/>
                <a:cs typeface="Roboto" pitchFamily="34" charset="-120"/>
              </a:rPr>
              <a:t>My Car Shop will focus on improving its search engine visibility through continuous SEO optimization. This will increase the platform's discoverability and attract a wider audience.</a:t>
            </a:r>
            <a:endParaRPr lang="en-US" sz="1400" dirty="0"/>
          </a:p>
        </p:txBody>
      </p:sp>
      <p:sp>
        <p:nvSpPr>
          <p:cNvPr id="13" name="Rectangle 12">
            <a:extLst>
              <a:ext uri="{FF2B5EF4-FFF2-40B4-BE49-F238E27FC236}">
                <a16:creationId xmlns:a16="http://schemas.microsoft.com/office/drawing/2014/main" id="{431EA73B-CC4E-20A6-4FC5-3DDE0EB88F19}"/>
              </a:ext>
            </a:extLst>
          </p:cNvPr>
          <p:cNvSpPr/>
          <p:nvPr/>
        </p:nvSpPr>
        <p:spPr>
          <a:xfrm>
            <a:off x="12723541" y="7655312"/>
            <a:ext cx="1906859" cy="524107"/>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708</Words>
  <Application>Microsoft Office PowerPoint</Application>
  <PresentationFormat>Custom</PresentationFormat>
  <Paragraphs>64</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Roboto</vt:lpstr>
      <vt:lpstr>Arial</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Samrat Akbar</cp:lastModifiedBy>
  <cp:revision>2</cp:revision>
  <dcterms:created xsi:type="dcterms:W3CDTF">2024-09-18T15:38:36Z</dcterms:created>
  <dcterms:modified xsi:type="dcterms:W3CDTF">2024-09-18T15:44:47Z</dcterms:modified>
</cp:coreProperties>
</file>